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3" r:id="rId4"/>
  </p:sldMasterIdLst>
  <p:notesMasterIdLst>
    <p:notesMasterId r:id="rId19"/>
  </p:notesMasterIdLst>
  <p:sldIdLst>
    <p:sldId id="2561" r:id="rId5"/>
    <p:sldId id="2562" r:id="rId6"/>
    <p:sldId id="2563" r:id="rId7"/>
    <p:sldId id="2584" r:id="rId8"/>
    <p:sldId id="2565" r:id="rId9"/>
    <p:sldId id="2567" r:id="rId10"/>
    <p:sldId id="2585" r:id="rId11"/>
    <p:sldId id="2580" r:id="rId12"/>
    <p:sldId id="2581" r:id="rId13"/>
    <p:sldId id="2582" r:id="rId14"/>
    <p:sldId id="2572" r:id="rId15"/>
    <p:sldId id="2574" r:id="rId16"/>
    <p:sldId id="2583" r:id="rId17"/>
    <p:sldId id="257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gmentação de Clientes de Alta Renda" id="{7BA68A71-E08A-4BA1-82E0-D4D16F078A85}">
          <p14:sldIdLst>
            <p14:sldId id="2561"/>
          </p14:sldIdLst>
        </p14:section>
        <p14:section name="Introdução e Objetivo" id="{C74555A8-0841-44F7-A9BD-29D2E756D756}">
          <p14:sldIdLst>
            <p14:sldId id="2562"/>
            <p14:sldId id="2563"/>
            <p14:sldId id="2584"/>
          </p14:sldIdLst>
        </p14:section>
        <p14:section name="Visão Geral do Projeto" id="{ECB562C7-D4B3-4B46-8F1E-168344B9798C}">
          <p14:sldIdLst>
            <p14:sldId id="2565"/>
          </p14:sldIdLst>
        </p14:section>
        <p14:section name="Tratamento de Dados e Ética" id="{ABBD5B3B-CCA9-4CFB-8351-112EAFF4EAAA}">
          <p14:sldIdLst>
            <p14:sldId id="2567"/>
            <p14:sldId id="2585"/>
          </p14:sldIdLst>
        </p14:section>
        <p14:section name="Modelos Testados" id="{12FBDC09-E894-438F-9D2D-126C3EBDCF94}">
          <p14:sldIdLst>
            <p14:sldId id="2580"/>
            <p14:sldId id="2581"/>
          </p14:sldIdLst>
        </p14:section>
        <p14:section name="Comparação de Resultados" id="{BDFC0D22-2EF5-47B4-AC70-056B0F50AB98}">
          <p14:sldIdLst>
            <p14:sldId id="2582"/>
          </p14:sldIdLst>
        </p14:section>
        <p14:section name="Gráfico de Desempenho" id="{566579F6-AF04-46BE-A98E-9F8022DB2414}">
          <p14:sldIdLst>
            <p14:sldId id="2572"/>
          </p14:sldIdLst>
        </p14:section>
        <p14:section name="Escolha do Modelo" id="{626D9FE8-F17A-46E2-99C2-8CC56E2508B5}">
          <p14:sldIdLst>
            <p14:sldId id="2574"/>
          </p14:sldIdLst>
        </p14:section>
        <p14:section name="Aplicação" id="{71360232-A9CA-4E26-9E21-D5C37B1F65C7}">
          <p14:sldIdLst>
            <p14:sldId id="2583"/>
          </p14:sldIdLst>
        </p14:section>
        <p14:section name="Conclusão" id="{C4D2B308-9598-47FD-A0B1-4F42F467B614}">
          <p14:sldIdLst>
            <p14:sldId id="25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1B1F-0AB5-466E-A40E-183A3D243A90}" v="71" dt="2025-12-02T12:42:53.658"/>
    <p1510:client id="{DEEEB8D0-A8EB-40CE-BB5B-1F02B3FEB6C2}" v="21" dt="2025-12-01T13:02:41.095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 autoAdjust="0"/>
    <p:restoredTop sz="85613" autoAdjust="0"/>
  </p:normalViewPr>
  <p:slideViewPr>
    <p:cSldViewPr snapToGrid="0">
      <p:cViewPr varScale="1">
        <p:scale>
          <a:sx n="86" d="100"/>
          <a:sy n="86" d="100"/>
        </p:scale>
        <p:origin x="248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COLN GONCALVES MIGUEL CORREIA" userId="75a8889dda73035c" providerId="LiveId" clId="{49B1B130-3C95-4401-830B-B39DCAEF42C6}"/>
    <pc:docChg chg="undo custSel addSld modSld modSection">
      <pc:chgData name="LINCOLN GONCALVES MIGUEL CORREIA" userId="75a8889dda73035c" providerId="LiveId" clId="{49B1B130-3C95-4401-830B-B39DCAEF42C6}" dt="2025-12-02T12:54:34.590" v="181" actId="1076"/>
      <pc:docMkLst>
        <pc:docMk/>
      </pc:docMkLst>
      <pc:sldChg chg="addSp delSp modSp add mod setBg">
        <pc:chgData name="LINCOLN GONCALVES MIGUEL CORREIA" userId="75a8889dda73035c" providerId="LiveId" clId="{49B1B130-3C95-4401-830B-B39DCAEF42C6}" dt="2025-12-02T12:35:30.102" v="111" actId="1076"/>
        <pc:sldMkLst>
          <pc:docMk/>
          <pc:sldMk cId="2552205384" sldId="2584"/>
        </pc:sldMkLst>
        <pc:spChg chg="add del mod">
          <ac:chgData name="LINCOLN GONCALVES MIGUEL CORREIA" userId="75a8889dda73035c" providerId="LiveId" clId="{49B1B130-3C95-4401-830B-B39DCAEF42C6}" dt="2025-12-02T12:34:37.008" v="108" actId="478"/>
          <ac:spMkLst>
            <pc:docMk/>
            <pc:sldMk cId="2552205384" sldId="2584"/>
            <ac:spMk id="3" creationId="{B5B135E2-315C-99FC-BA26-FE24C3B9879E}"/>
          </ac:spMkLst>
        </pc:spChg>
        <pc:spChg chg="mod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6" creationId="{984E1596-EC1C-F298-67D6-A73597CFB202}"/>
          </ac:spMkLst>
        </pc:spChg>
        <pc:spChg chg="mod ord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8" creationId="{851FD16C-C035-2A5E-8EFB-F085B77D2706}"/>
          </ac:spMkLst>
        </pc:spChg>
        <pc:spChg chg="add del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14" creationId="{BADDD09E-8094-4188-9090-C1C7840FE719}"/>
          </ac:spMkLst>
        </pc:spChg>
        <pc:spChg chg="add del">
          <ac:chgData name="LINCOLN GONCALVES MIGUEL CORREIA" userId="75a8889dda73035c" providerId="LiveId" clId="{49B1B130-3C95-4401-830B-B39DCAEF42C6}" dt="2025-12-02T12:21:58.329" v="97" actId="26606"/>
          <ac:spMkLst>
            <pc:docMk/>
            <pc:sldMk cId="2552205384" sldId="2584"/>
            <ac:spMk id="20" creationId="{E09CCB3F-DBCE-4964-9E34-8C5DE80EF4B5}"/>
          </ac:spMkLst>
        </pc:spChg>
        <pc:spChg chg="add del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21" creationId="{C58F6CE0-025D-40A5-AEF1-00954E3F986B}"/>
          </ac:spMkLst>
        </pc:spChg>
        <pc:spChg chg="add del">
          <ac:chgData name="LINCOLN GONCALVES MIGUEL CORREIA" userId="75a8889dda73035c" providerId="LiveId" clId="{49B1B130-3C95-4401-830B-B39DCAEF42C6}" dt="2025-12-02T12:21:58.329" v="97" actId="26606"/>
          <ac:spMkLst>
            <pc:docMk/>
            <pc:sldMk cId="2552205384" sldId="2584"/>
            <ac:spMk id="22" creationId="{1DFF944F-74BA-483A-82C0-64E3AAF4AE98}"/>
          </ac:spMkLst>
        </pc:spChg>
        <pc:spChg chg="add mod">
          <ac:chgData name="LINCOLN GONCALVES MIGUEL CORREIA" userId="75a8889dda73035c" providerId="LiveId" clId="{49B1B130-3C95-4401-830B-B39DCAEF42C6}" dt="2025-12-02T12:35:26.603" v="109" actId="478"/>
          <ac:spMkLst>
            <pc:docMk/>
            <pc:sldMk cId="2552205384" sldId="2584"/>
            <ac:spMk id="23" creationId="{662260BC-E635-2593-97C7-97D766F1BBBC}"/>
          </ac:spMkLst>
        </pc:spChg>
        <pc:spChg chg="add del">
          <ac:chgData name="LINCOLN GONCALVES MIGUEL CORREIA" userId="75a8889dda73035c" providerId="LiveId" clId="{49B1B130-3C95-4401-830B-B39DCAEF42C6}" dt="2025-12-02T12:21:26.388" v="90" actId="26606"/>
          <ac:spMkLst>
            <pc:docMk/>
            <pc:sldMk cId="2552205384" sldId="2584"/>
            <ac:spMk id="41" creationId="{BADDD09E-8094-4188-9090-C1C7840FE719}"/>
          </ac:spMkLst>
        </pc:spChg>
        <pc:spChg chg="add del">
          <ac:chgData name="LINCOLN GONCALVES MIGUEL CORREIA" userId="75a8889dda73035c" providerId="LiveId" clId="{49B1B130-3C95-4401-830B-B39DCAEF42C6}" dt="2025-12-02T12:21:26.388" v="90" actId="26606"/>
          <ac:spMkLst>
            <pc:docMk/>
            <pc:sldMk cId="2552205384" sldId="2584"/>
            <ac:spMk id="43" creationId="{C58F6CE0-025D-40A5-AEF1-00954E3F986B}"/>
          </ac:spMkLst>
        </pc:spChg>
        <pc:spChg chg="add del">
          <ac:chgData name="LINCOLN GONCALVES MIGUEL CORREIA" userId="75a8889dda73035c" providerId="LiveId" clId="{49B1B130-3C95-4401-830B-B39DCAEF42C6}" dt="2025-12-02T12:21:57.159" v="95" actId="26606"/>
          <ac:spMkLst>
            <pc:docMk/>
            <pc:sldMk cId="2552205384" sldId="2584"/>
            <ac:spMk id="53" creationId="{E09CCB3F-DBCE-4964-9E34-8C5DE80EF4B5}"/>
          </ac:spMkLst>
        </pc:spChg>
        <pc:spChg chg="add del">
          <ac:chgData name="LINCOLN GONCALVES MIGUEL CORREIA" userId="75a8889dda73035c" providerId="LiveId" clId="{49B1B130-3C95-4401-830B-B39DCAEF42C6}" dt="2025-12-02T12:21:57.159" v="95" actId="26606"/>
          <ac:spMkLst>
            <pc:docMk/>
            <pc:sldMk cId="2552205384" sldId="2584"/>
            <ac:spMk id="54" creationId="{1DFF944F-74BA-483A-82C0-64E3AAF4AE98}"/>
          </ac:spMkLst>
        </pc:spChg>
        <pc:grpChg chg="add del">
          <ac:chgData name="LINCOLN GONCALVES MIGUEL CORREIA" userId="75a8889dda73035c" providerId="LiveId" clId="{49B1B130-3C95-4401-830B-B39DCAEF42C6}" dt="2025-12-02T12:21:58.329" v="97" actId="26606"/>
          <ac:grpSpMkLst>
            <pc:docMk/>
            <pc:sldMk cId="2552205384" sldId="2584"/>
            <ac:grpSpMk id="13" creationId="{8F1EF17D-1B70-428C-8A8A-A2C5B390E1E9}"/>
          </ac:grpSpMkLst>
        </pc:grpChg>
        <pc:grpChg chg="add del">
          <ac:chgData name="LINCOLN GONCALVES MIGUEL CORREIA" userId="75a8889dda73035c" providerId="LiveId" clId="{49B1B130-3C95-4401-830B-B39DCAEF42C6}" dt="2025-12-02T12:34:35.711" v="105" actId="26606"/>
          <ac:grpSpMkLst>
            <pc:docMk/>
            <pc:sldMk cId="2552205384" sldId="2584"/>
            <ac:grpSpMk id="15" creationId="{8F1EF17D-1B70-428C-8A8A-A2C5B390E1E9}"/>
          </ac:grpSpMkLst>
        </pc:grpChg>
        <pc:grpChg chg="add del">
          <ac:chgData name="LINCOLN GONCALVES MIGUEL CORREIA" userId="75a8889dda73035c" providerId="LiveId" clId="{49B1B130-3C95-4401-830B-B39DCAEF42C6}" dt="2025-12-02T12:21:58.329" v="97" actId="26606"/>
          <ac:grpSpMkLst>
            <pc:docMk/>
            <pc:sldMk cId="2552205384" sldId="2584"/>
            <ac:grpSpMk id="24" creationId="{A9733A91-F958-4629-801A-3F6F1E09AD64}"/>
          </ac:grpSpMkLst>
        </pc:grpChg>
        <pc:grpChg chg="add del">
          <ac:chgData name="LINCOLN GONCALVES MIGUEL CORREIA" userId="75a8889dda73035c" providerId="LiveId" clId="{49B1B130-3C95-4401-830B-B39DCAEF42C6}" dt="2025-12-02T12:34:35.711" v="105" actId="26606"/>
          <ac:grpSpMkLst>
            <pc:docMk/>
            <pc:sldMk cId="2552205384" sldId="2584"/>
            <ac:grpSpMk id="26" creationId="{D8025A22-9C86-4108-A289-BD5650A8EAEA}"/>
          </ac:grpSpMkLst>
        </pc:grpChg>
        <pc:grpChg chg="add del">
          <ac:chgData name="LINCOLN GONCALVES MIGUEL CORREIA" userId="75a8889dda73035c" providerId="LiveId" clId="{49B1B130-3C95-4401-830B-B39DCAEF42C6}" dt="2025-12-02T12:21:26.388" v="90" actId="26606"/>
          <ac:grpSpMkLst>
            <pc:docMk/>
            <pc:sldMk cId="2552205384" sldId="2584"/>
            <ac:grpSpMk id="45" creationId="{D8025A22-9C86-4108-A289-BD5650A8EAEA}"/>
          </ac:grpSpMkLst>
        </pc:grpChg>
        <pc:grpChg chg="add del">
          <ac:chgData name="LINCOLN GONCALVES MIGUEL CORREIA" userId="75a8889dda73035c" providerId="LiveId" clId="{49B1B130-3C95-4401-830B-B39DCAEF42C6}" dt="2025-12-02T12:21:57.159" v="95" actId="26606"/>
          <ac:grpSpMkLst>
            <pc:docMk/>
            <pc:sldMk cId="2552205384" sldId="2584"/>
            <ac:grpSpMk id="52" creationId="{8F1EF17D-1B70-428C-8A8A-A2C5B390E1E9}"/>
          </ac:grpSpMkLst>
        </pc:grpChg>
        <pc:grpChg chg="add del">
          <ac:chgData name="LINCOLN GONCALVES MIGUEL CORREIA" userId="75a8889dda73035c" providerId="LiveId" clId="{49B1B130-3C95-4401-830B-B39DCAEF42C6}" dt="2025-12-02T12:21:57.159" v="95" actId="26606"/>
          <ac:grpSpMkLst>
            <pc:docMk/>
            <pc:sldMk cId="2552205384" sldId="2584"/>
            <ac:grpSpMk id="55" creationId="{A9733A91-F958-4629-801A-3F6F1E09AD64}"/>
          </ac:grpSpMkLst>
        </pc:grpChg>
        <pc:picChg chg="add mod">
          <ac:chgData name="LINCOLN GONCALVES MIGUEL CORREIA" userId="75a8889dda73035c" providerId="LiveId" clId="{49B1B130-3C95-4401-830B-B39DCAEF42C6}" dt="2025-12-02T12:22:16.246" v="99" actId="931"/>
          <ac:picMkLst>
            <pc:docMk/>
            <pc:sldMk cId="2552205384" sldId="2584"/>
            <ac:picMk id="5" creationId="{B9DCD812-5344-EA53-DF94-36EEFDBE7432}"/>
          </ac:picMkLst>
        </pc:picChg>
        <pc:picChg chg="add del">
          <ac:chgData name="LINCOLN GONCALVES MIGUEL CORREIA" userId="75a8889dda73035c" providerId="LiveId" clId="{49B1B130-3C95-4401-830B-B39DCAEF42C6}" dt="2025-12-02T12:35:26.603" v="109" actId="478"/>
          <ac:picMkLst>
            <pc:docMk/>
            <pc:sldMk cId="2552205384" sldId="2584"/>
            <ac:picMk id="7" creationId="{AE89D18F-702E-42E2-2BB4-2B4AB1FFF18B}"/>
          </ac:picMkLst>
        </pc:picChg>
        <pc:picChg chg="add mod">
          <ac:chgData name="LINCOLN GONCALVES MIGUEL CORREIA" userId="75a8889dda73035c" providerId="LiveId" clId="{49B1B130-3C95-4401-830B-B39DCAEF42C6}" dt="2025-12-02T12:34:36.236" v="107" actId="931"/>
          <ac:picMkLst>
            <pc:docMk/>
            <pc:sldMk cId="2552205384" sldId="2584"/>
            <ac:picMk id="10" creationId="{5EF358B9-8CBB-C4E5-BF59-DFD9C7649887}"/>
          </ac:picMkLst>
        </pc:picChg>
        <pc:picChg chg="add mod">
          <ac:chgData name="LINCOLN GONCALVES MIGUEL CORREIA" userId="75a8889dda73035c" providerId="LiveId" clId="{49B1B130-3C95-4401-830B-B39DCAEF42C6}" dt="2025-12-02T12:35:30.102" v="111" actId="1076"/>
          <ac:picMkLst>
            <pc:docMk/>
            <pc:sldMk cId="2552205384" sldId="2584"/>
            <ac:picMk id="33" creationId="{188283C1-8670-A8AA-5064-79E080B8D7D6}"/>
          </ac:picMkLst>
        </pc:picChg>
      </pc:sldChg>
      <pc:sldChg chg="addSp delSp modSp add mod delAnim">
        <pc:chgData name="LINCOLN GONCALVES MIGUEL CORREIA" userId="75a8889dda73035c" providerId="LiveId" clId="{49B1B130-3C95-4401-830B-B39DCAEF42C6}" dt="2025-12-02T12:54:34.590" v="181" actId="1076"/>
        <pc:sldMkLst>
          <pc:docMk/>
          <pc:sldMk cId="3125341036" sldId="2585"/>
        </pc:sldMkLst>
        <pc:spChg chg="mod">
          <ac:chgData name="LINCOLN GONCALVES MIGUEL CORREIA" userId="75a8889dda73035c" providerId="LiveId" clId="{49B1B130-3C95-4401-830B-B39DCAEF42C6}" dt="2025-12-02T12:50:47.348" v="176" actId="20577"/>
          <ac:spMkLst>
            <pc:docMk/>
            <pc:sldMk cId="3125341036" sldId="2585"/>
            <ac:spMk id="6" creationId="{3F930DCF-363A-CFAF-FC01-C50043A5057C}"/>
          </ac:spMkLst>
        </pc:spChg>
        <pc:spChg chg="del mod">
          <ac:chgData name="LINCOLN GONCALVES MIGUEL CORREIA" userId="75a8889dda73035c" providerId="LiveId" clId="{49B1B130-3C95-4401-830B-B39DCAEF42C6}" dt="2025-12-02T12:42:10.667" v="124" actId="478"/>
          <ac:spMkLst>
            <pc:docMk/>
            <pc:sldMk cId="3125341036" sldId="2585"/>
            <ac:spMk id="8" creationId="{DE17E2AF-C823-51D3-21FF-424CE7AE8D0C}"/>
          </ac:spMkLst>
        </pc:spChg>
        <pc:picChg chg="add del mod">
          <ac:chgData name="LINCOLN GONCALVES MIGUEL CORREIA" userId="75a8889dda73035c" providerId="LiveId" clId="{49B1B130-3C95-4401-830B-B39DCAEF42C6}" dt="2025-12-02T12:46:00.239" v="130" actId="478"/>
          <ac:picMkLst>
            <pc:docMk/>
            <pc:sldMk cId="3125341036" sldId="2585"/>
            <ac:picMk id="3" creationId="{B3929E02-3D7D-D654-3AB7-DBF60E097A32}"/>
          </ac:picMkLst>
        </pc:picChg>
        <pc:picChg chg="add mod">
          <ac:chgData name="LINCOLN GONCALVES MIGUEL CORREIA" userId="75a8889dda73035c" providerId="LiveId" clId="{49B1B130-3C95-4401-830B-B39DCAEF42C6}" dt="2025-12-02T12:42:03.877" v="122" actId="1076"/>
          <ac:picMkLst>
            <pc:docMk/>
            <pc:sldMk cId="3125341036" sldId="2585"/>
            <ac:picMk id="5" creationId="{503F7918-DFB8-0905-757B-62B711883E7C}"/>
          </ac:picMkLst>
        </pc:picChg>
        <pc:picChg chg="add del mod">
          <ac:chgData name="LINCOLN GONCALVES MIGUEL CORREIA" userId="75a8889dda73035c" providerId="LiveId" clId="{49B1B130-3C95-4401-830B-B39DCAEF42C6}" dt="2025-12-02T12:46:02.231" v="131" actId="478"/>
          <ac:picMkLst>
            <pc:docMk/>
            <pc:sldMk cId="3125341036" sldId="2585"/>
            <ac:picMk id="7" creationId="{FACE8BEB-E4F7-F725-9465-F4317FA78423}"/>
          </ac:picMkLst>
        </pc:picChg>
        <pc:picChg chg="add mod">
          <ac:chgData name="LINCOLN GONCALVES MIGUEL CORREIA" userId="75a8889dda73035c" providerId="LiveId" clId="{49B1B130-3C95-4401-830B-B39DCAEF42C6}" dt="2025-12-02T12:49:42.860" v="150" actId="1035"/>
          <ac:picMkLst>
            <pc:docMk/>
            <pc:sldMk cId="3125341036" sldId="2585"/>
            <ac:picMk id="10" creationId="{7CF3855F-A126-37D2-6F33-EFAA26ECC940}"/>
          </ac:picMkLst>
        </pc:picChg>
        <pc:picChg chg="add mod">
          <ac:chgData name="LINCOLN GONCALVES MIGUEL CORREIA" userId="75a8889dda73035c" providerId="LiveId" clId="{49B1B130-3C95-4401-830B-B39DCAEF42C6}" dt="2025-12-02T12:49:48.907" v="151" actId="14100"/>
          <ac:picMkLst>
            <pc:docMk/>
            <pc:sldMk cId="3125341036" sldId="2585"/>
            <ac:picMk id="12" creationId="{0DA620F5-F22A-F91A-C969-38674D011165}"/>
          </ac:picMkLst>
        </pc:picChg>
        <pc:picChg chg="add mod">
          <ac:chgData name="LINCOLN GONCALVES MIGUEL CORREIA" userId="75a8889dda73035c" providerId="LiveId" clId="{49B1B130-3C95-4401-830B-B39DCAEF42C6}" dt="2025-12-02T12:54:34.590" v="181" actId="1076"/>
          <ac:picMkLst>
            <pc:docMk/>
            <pc:sldMk cId="3125341036" sldId="2585"/>
            <ac:picMk id="14" creationId="{042E1A9C-932F-0DD0-8E5F-B8F0341403BD}"/>
          </ac:picMkLst>
        </pc:picChg>
        <pc:picChg chg="del">
          <ac:chgData name="LINCOLN GONCALVES MIGUEL CORREIA" userId="75a8889dda73035c" providerId="LiveId" clId="{49B1B130-3C95-4401-830B-B39DCAEF42C6}" dt="2025-12-02T12:54:23.292" v="177" actId="478"/>
          <ac:picMkLst>
            <pc:docMk/>
            <pc:sldMk cId="3125341036" sldId="2585"/>
            <ac:picMk id="15" creationId="{971F85B6-0014-C5A7-C1FF-C57EAF760D5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4D5C7D-55A4-4D17-95E0-011FC530AE00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7A2144-3FE2-4724-A3D1-F285BBD1669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Modelo Principal </a:t>
          </a:r>
          <a:r>
            <a:rPr lang="pt-BR" b="0" i="0" noProof="0" dirty="0" err="1"/>
            <a:t>Gradient</a:t>
          </a:r>
          <a:r>
            <a:rPr lang="pt-BR" b="0" i="0" noProof="0" dirty="0"/>
            <a:t> </a:t>
          </a:r>
          <a:r>
            <a:rPr lang="pt-BR" b="0" i="0" noProof="0" dirty="0" err="1"/>
            <a:t>Boosting</a:t>
          </a:r>
          <a:endParaRPr lang="pt-BR" noProof="0" dirty="0"/>
        </a:p>
      </dgm:t>
    </dgm:pt>
    <dgm:pt modelId="{D4838100-9920-47E6-911D-F1145B421ADC}" type="parTrans" cxnId="{CFCB7429-2A59-43A5-990C-49881A7B3D1E}">
      <dgm:prSet/>
      <dgm:spPr/>
      <dgm:t>
        <a:bodyPr/>
        <a:lstStyle/>
        <a:p>
          <a:endParaRPr lang="en-US"/>
        </a:p>
      </dgm:t>
    </dgm:pt>
    <dgm:pt modelId="{9CB564B3-B542-4316-A979-C126B505CD28}" type="sibTrans" cxnId="{CFCB7429-2A59-43A5-990C-49881A7B3D1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922F5C0-FADB-446D-99AE-A4D2C1479A3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 err="1"/>
            <a:t>Gradient</a:t>
          </a:r>
          <a:r>
            <a:rPr lang="pt-BR" b="0" i="0" noProof="0" dirty="0"/>
            <a:t> </a:t>
          </a:r>
          <a:r>
            <a:rPr lang="pt-BR" b="0" i="0" noProof="0" dirty="0" err="1"/>
            <a:t>Boosting</a:t>
          </a:r>
          <a:r>
            <a:rPr lang="pt-BR" b="0" i="0" noProof="0" dirty="0"/>
            <a:t> otimizado é recomendado como modelo principal por seu desempenho superior e potencial de maximizar receita.</a:t>
          </a:r>
          <a:endParaRPr lang="pt-BR" noProof="0" dirty="0"/>
        </a:p>
      </dgm:t>
    </dgm:pt>
    <dgm:pt modelId="{40475C2E-C12B-413F-9A4C-1BECDD9CE706}" type="parTrans" cxnId="{FC8BE098-B56F-453E-B11D-AB63A0B59830}">
      <dgm:prSet/>
      <dgm:spPr/>
      <dgm:t>
        <a:bodyPr/>
        <a:lstStyle/>
        <a:p>
          <a:endParaRPr lang="en-US"/>
        </a:p>
      </dgm:t>
    </dgm:pt>
    <dgm:pt modelId="{4AEFDEB9-7DFC-49EC-9306-C1D4C5D9B017}" type="sibTrans" cxnId="{FC8BE098-B56F-453E-B11D-AB63A0B59830}">
      <dgm:prSet/>
      <dgm:spPr/>
      <dgm:t>
        <a:bodyPr/>
        <a:lstStyle/>
        <a:p>
          <a:endParaRPr lang="en-US"/>
        </a:p>
      </dgm:t>
    </dgm:pt>
    <dgm:pt modelId="{5FEAFCF7-1EF1-4349-B9B3-D5E231FEBA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Árvore de Decisão como Alternativa</a:t>
          </a:r>
          <a:endParaRPr lang="pt-BR" noProof="0" dirty="0"/>
        </a:p>
      </dgm:t>
    </dgm:pt>
    <dgm:pt modelId="{1313B450-3274-4B1B-AEA4-154849FDB879}" type="parTrans" cxnId="{C1C8218A-D1FC-4CF8-8CE6-4BD5F6D33514}">
      <dgm:prSet/>
      <dgm:spPr/>
      <dgm:t>
        <a:bodyPr/>
        <a:lstStyle/>
        <a:p>
          <a:endParaRPr lang="en-US"/>
        </a:p>
      </dgm:t>
    </dgm:pt>
    <dgm:pt modelId="{ECC8A7DB-49AD-42F6-828E-ED31C517B852}" type="sibTrans" cxnId="{C1C8218A-D1FC-4CF8-8CE6-4BD5F6D3351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FB65DBE-A17D-46EE-98A8-A4909FFF257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 err="1"/>
            <a:t>Decision</a:t>
          </a:r>
          <a:r>
            <a:rPr lang="pt-BR" b="0" i="0" noProof="0" dirty="0"/>
            <a:t> </a:t>
          </a:r>
          <a:r>
            <a:rPr lang="pt-BR" b="0" i="0" noProof="0" dirty="0" err="1"/>
            <a:t>Tree</a:t>
          </a:r>
          <a:r>
            <a:rPr lang="pt-BR" b="0" i="0" noProof="0" dirty="0"/>
            <a:t> serve como alternativa leve e interpretável, útil para auditorias e suporte explicativo.</a:t>
          </a:r>
          <a:endParaRPr lang="pt-BR" noProof="0" dirty="0"/>
        </a:p>
      </dgm:t>
    </dgm:pt>
    <dgm:pt modelId="{56C9E138-E6FF-43AA-8528-43527BFDD6E4}" type="parTrans" cxnId="{519456B6-E817-480C-A70F-534A664DA728}">
      <dgm:prSet/>
      <dgm:spPr/>
      <dgm:t>
        <a:bodyPr/>
        <a:lstStyle/>
        <a:p>
          <a:endParaRPr lang="en-US"/>
        </a:p>
      </dgm:t>
    </dgm:pt>
    <dgm:pt modelId="{1AD7B944-CA0D-4665-BFBC-BDBF923EE2CA}" type="sibTrans" cxnId="{519456B6-E817-480C-A70F-534A664DA728}">
      <dgm:prSet/>
      <dgm:spPr/>
      <dgm:t>
        <a:bodyPr/>
        <a:lstStyle/>
        <a:p>
          <a:endParaRPr lang="en-US"/>
        </a:p>
      </dgm:t>
    </dgm:pt>
    <dgm:pt modelId="{751A01B2-4FD4-4870-8078-BE417BEDA7D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Definição de Limiar Comercial</a:t>
          </a:r>
          <a:endParaRPr lang="pt-BR" noProof="0" dirty="0"/>
        </a:p>
      </dgm:t>
    </dgm:pt>
    <dgm:pt modelId="{B4B5E829-5B06-43FD-B7B7-21081C028731}" type="parTrans" cxnId="{A43B2047-352B-4435-81F8-4FD889E84DE2}">
      <dgm:prSet/>
      <dgm:spPr/>
      <dgm:t>
        <a:bodyPr/>
        <a:lstStyle/>
        <a:p>
          <a:endParaRPr lang="en-US"/>
        </a:p>
      </dgm:t>
    </dgm:pt>
    <dgm:pt modelId="{5787D3F4-515C-4F5A-A217-2CC5F585FCEA}" type="sibTrans" cxnId="{A43B2047-352B-4435-81F8-4FD889E84DE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C6741427-350E-4565-9B7F-4811851D814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Ajustar limiares de probabilidade para equilibrar recall e ROI, evitando custos com falsos positivos.</a:t>
          </a:r>
          <a:endParaRPr lang="pt-BR" noProof="0" dirty="0"/>
        </a:p>
      </dgm:t>
    </dgm:pt>
    <dgm:pt modelId="{4BC2192B-3D63-4C96-B27A-DE4757B3CCDF}" type="parTrans" cxnId="{B2A76B9A-0F03-4408-8628-879F991109C1}">
      <dgm:prSet/>
      <dgm:spPr/>
      <dgm:t>
        <a:bodyPr/>
        <a:lstStyle/>
        <a:p>
          <a:endParaRPr lang="en-US"/>
        </a:p>
      </dgm:t>
    </dgm:pt>
    <dgm:pt modelId="{7A397613-ADEE-4979-8CA0-168FC6C89DA3}" type="sibTrans" cxnId="{B2A76B9A-0F03-4408-8628-879F991109C1}">
      <dgm:prSet/>
      <dgm:spPr/>
      <dgm:t>
        <a:bodyPr/>
        <a:lstStyle/>
        <a:p>
          <a:endParaRPr lang="en-US"/>
        </a:p>
      </dgm:t>
    </dgm:pt>
    <dgm:pt modelId="{A1161126-8771-4570-935A-5A2807157C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Implementação Piloto e Monitoramento</a:t>
          </a:r>
          <a:endParaRPr lang="pt-BR" noProof="0" dirty="0"/>
        </a:p>
      </dgm:t>
    </dgm:pt>
    <dgm:pt modelId="{5C5AAA08-42B2-40E2-BE1A-4D9D134397E8}" type="parTrans" cxnId="{F82E339B-915F-4C48-86FC-0E880F5DD573}">
      <dgm:prSet/>
      <dgm:spPr/>
      <dgm:t>
        <a:bodyPr/>
        <a:lstStyle/>
        <a:p>
          <a:endParaRPr lang="en-US"/>
        </a:p>
      </dgm:t>
    </dgm:pt>
    <dgm:pt modelId="{59C3372C-DEEE-45BD-AF00-2B4F06E02B8D}" type="sibTrans" cxnId="{F82E339B-915F-4C48-86FC-0E880F5DD573}">
      <dgm:prSet/>
      <dgm:spPr/>
      <dgm:t>
        <a:bodyPr/>
        <a:lstStyle/>
        <a:p>
          <a:endParaRPr lang="en-US"/>
        </a:p>
      </dgm:t>
    </dgm:pt>
    <dgm:pt modelId="{64FA31BC-7D24-47D3-AFD4-7AA57909143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Iniciar com piloto integrado ao CRM para validar hipóteses e ajustar parâmetros com feedback da equipe comercial.</a:t>
          </a:r>
          <a:endParaRPr lang="pt-BR" noProof="0" dirty="0"/>
        </a:p>
      </dgm:t>
    </dgm:pt>
    <dgm:pt modelId="{19DA12D3-9286-46EE-8096-9881CDBEF607}" type="parTrans" cxnId="{57AF8518-48A2-40F3-A781-F24608B85201}">
      <dgm:prSet/>
      <dgm:spPr/>
      <dgm:t>
        <a:bodyPr/>
        <a:lstStyle/>
        <a:p>
          <a:endParaRPr lang="en-US"/>
        </a:p>
      </dgm:t>
    </dgm:pt>
    <dgm:pt modelId="{A088EA71-0EB6-4F13-8644-245C10ADACDA}" type="sibTrans" cxnId="{57AF8518-48A2-40F3-A781-F24608B85201}">
      <dgm:prSet/>
      <dgm:spPr/>
      <dgm:t>
        <a:bodyPr/>
        <a:lstStyle/>
        <a:p>
          <a:endParaRPr lang="en-US"/>
        </a:p>
      </dgm:t>
    </dgm:pt>
    <dgm:pt modelId="{2C5A9908-FC3E-4AB1-BF95-646BBF33FD7D}" type="pres">
      <dgm:prSet presAssocID="{AF4D5C7D-55A4-4D17-95E0-011FC530AE00}" presName="Name0" presStyleCnt="0">
        <dgm:presLayoutVars>
          <dgm:dir/>
          <dgm:resizeHandles val="exact"/>
        </dgm:presLayoutVars>
      </dgm:prSet>
      <dgm:spPr/>
    </dgm:pt>
    <dgm:pt modelId="{FA0DD0A4-5121-4714-B981-831F41C04D66}" type="pres">
      <dgm:prSet presAssocID="{F97A2144-3FE2-4724-A3D1-F285BBD16693}" presName="compNode" presStyleCnt="0"/>
      <dgm:spPr/>
    </dgm:pt>
    <dgm:pt modelId="{7E3EFC67-271C-40E0-B01D-35559F50F81E}" type="pres">
      <dgm:prSet presAssocID="{F97A2144-3FE2-4724-A3D1-F285BBD16693}" presName="pictRect" presStyleLbl="revTx" presStyleIdx="0" presStyleCnt="8">
        <dgm:presLayoutVars>
          <dgm:chMax val="0"/>
          <dgm:bulletEnabled/>
        </dgm:presLayoutVars>
      </dgm:prSet>
      <dgm:spPr/>
    </dgm:pt>
    <dgm:pt modelId="{297F5BDA-2CD3-48FC-BB04-0E8F99C9BDF9}" type="pres">
      <dgm:prSet presAssocID="{F97A2144-3FE2-4724-A3D1-F285BBD16693}" presName="textRect" presStyleLbl="revTx" presStyleIdx="1" presStyleCnt="8" custScaleY="81126">
        <dgm:presLayoutVars>
          <dgm:bulletEnabled/>
        </dgm:presLayoutVars>
      </dgm:prSet>
      <dgm:spPr/>
    </dgm:pt>
    <dgm:pt modelId="{8F0EBF10-AF00-4C6A-82B0-8991E05D6713}" type="pres">
      <dgm:prSet presAssocID="{9CB564B3-B542-4316-A979-C126B505CD28}" presName="sibTrans" presStyleLbl="sibTrans2D1" presStyleIdx="0" presStyleCnt="0"/>
      <dgm:spPr/>
    </dgm:pt>
    <dgm:pt modelId="{462F572E-4F78-4AA0-A5CD-15922DB4BCA3}" type="pres">
      <dgm:prSet presAssocID="{5FEAFCF7-1EF1-4349-B9B3-D5E231FEBAFB}" presName="compNode" presStyleCnt="0"/>
      <dgm:spPr/>
    </dgm:pt>
    <dgm:pt modelId="{D1932194-EF70-4B02-8A9D-87F0DC093DE0}" type="pres">
      <dgm:prSet presAssocID="{5FEAFCF7-1EF1-4349-B9B3-D5E231FEBAFB}" presName="pictRect" presStyleLbl="revTx" presStyleIdx="2" presStyleCnt="8">
        <dgm:presLayoutVars>
          <dgm:chMax val="0"/>
          <dgm:bulletEnabled/>
        </dgm:presLayoutVars>
      </dgm:prSet>
      <dgm:spPr/>
    </dgm:pt>
    <dgm:pt modelId="{38289DC7-EE6A-470D-88D8-1F3FDAC3BB8A}" type="pres">
      <dgm:prSet presAssocID="{5FEAFCF7-1EF1-4349-B9B3-D5E231FEBAFB}" presName="textRect" presStyleLbl="revTx" presStyleIdx="3" presStyleCnt="8" custScaleY="81126">
        <dgm:presLayoutVars>
          <dgm:bulletEnabled/>
        </dgm:presLayoutVars>
      </dgm:prSet>
      <dgm:spPr/>
    </dgm:pt>
    <dgm:pt modelId="{D943EEA6-FB06-4C93-BDF7-818FEA08AC27}" type="pres">
      <dgm:prSet presAssocID="{ECC8A7DB-49AD-42F6-828E-ED31C517B852}" presName="sibTrans" presStyleLbl="sibTrans2D1" presStyleIdx="0" presStyleCnt="0"/>
      <dgm:spPr/>
    </dgm:pt>
    <dgm:pt modelId="{31FB729F-E3D1-4AC7-B06D-D2F2C2949925}" type="pres">
      <dgm:prSet presAssocID="{751A01B2-4FD4-4870-8078-BE417BEDA7D1}" presName="compNode" presStyleCnt="0"/>
      <dgm:spPr/>
    </dgm:pt>
    <dgm:pt modelId="{5BF0542D-E3B3-406A-8282-E96FD93A550B}" type="pres">
      <dgm:prSet presAssocID="{751A01B2-4FD4-4870-8078-BE417BEDA7D1}" presName="pictRect" presStyleLbl="revTx" presStyleIdx="4" presStyleCnt="8">
        <dgm:presLayoutVars>
          <dgm:chMax val="0"/>
          <dgm:bulletEnabled/>
        </dgm:presLayoutVars>
      </dgm:prSet>
      <dgm:spPr/>
    </dgm:pt>
    <dgm:pt modelId="{347E142D-82B4-4D54-9722-A754081A8AFE}" type="pres">
      <dgm:prSet presAssocID="{751A01B2-4FD4-4870-8078-BE417BEDA7D1}" presName="textRect" presStyleLbl="revTx" presStyleIdx="5" presStyleCnt="8" custScaleY="81126">
        <dgm:presLayoutVars>
          <dgm:bulletEnabled/>
        </dgm:presLayoutVars>
      </dgm:prSet>
      <dgm:spPr/>
    </dgm:pt>
    <dgm:pt modelId="{9E406C4A-EBC1-43CE-BD83-50E238A327A4}" type="pres">
      <dgm:prSet presAssocID="{5787D3F4-515C-4F5A-A217-2CC5F585FCEA}" presName="sibTrans" presStyleLbl="sibTrans2D1" presStyleIdx="0" presStyleCnt="0"/>
      <dgm:spPr/>
    </dgm:pt>
    <dgm:pt modelId="{B29F64D8-225D-4804-9E62-36F09238262E}" type="pres">
      <dgm:prSet presAssocID="{A1161126-8771-4570-935A-5A2807157CDD}" presName="compNode" presStyleCnt="0"/>
      <dgm:spPr/>
    </dgm:pt>
    <dgm:pt modelId="{F17F08A9-4845-4D11-8517-673FC4AF6CD9}" type="pres">
      <dgm:prSet presAssocID="{A1161126-8771-4570-935A-5A2807157CDD}" presName="pictRect" presStyleLbl="revTx" presStyleIdx="6" presStyleCnt="8">
        <dgm:presLayoutVars>
          <dgm:chMax val="0"/>
          <dgm:bulletEnabled/>
        </dgm:presLayoutVars>
      </dgm:prSet>
      <dgm:spPr/>
    </dgm:pt>
    <dgm:pt modelId="{82790842-C70B-4EC3-9BDD-CCC2D2C1D857}" type="pres">
      <dgm:prSet presAssocID="{A1161126-8771-4570-935A-5A2807157CDD}" presName="textRect" presStyleLbl="revTx" presStyleIdx="7" presStyleCnt="8" custScaleY="81126">
        <dgm:presLayoutVars>
          <dgm:bulletEnabled/>
        </dgm:presLayoutVars>
      </dgm:prSet>
      <dgm:spPr/>
    </dgm:pt>
  </dgm:ptLst>
  <dgm:cxnLst>
    <dgm:cxn modelId="{C798E50D-354D-46CA-9F31-441107D843F5}" type="presOf" srcId="{AF4D5C7D-55A4-4D17-95E0-011FC530AE00}" destId="{2C5A9908-FC3E-4AB1-BF95-646BBF33FD7D}" srcOrd="0" destOrd="0" presId="urn:microsoft.com/office/officeart/2024/3/layout/hArchList1"/>
    <dgm:cxn modelId="{D2FA000E-59A6-4981-A59A-E8060CB664E2}" type="presOf" srcId="{A1161126-8771-4570-935A-5A2807157CDD}" destId="{F17F08A9-4845-4D11-8517-673FC4AF6CD9}" srcOrd="0" destOrd="0" presId="urn:microsoft.com/office/officeart/2024/3/layout/hArchList1"/>
    <dgm:cxn modelId="{2C739C0E-113B-4003-B0A8-BF4DCE0C5488}" type="presOf" srcId="{F97A2144-3FE2-4724-A3D1-F285BBD16693}" destId="{7E3EFC67-271C-40E0-B01D-35559F50F81E}" srcOrd="0" destOrd="0" presId="urn:microsoft.com/office/officeart/2024/3/layout/hArchList1"/>
    <dgm:cxn modelId="{57AF8518-48A2-40F3-A781-F24608B85201}" srcId="{A1161126-8771-4570-935A-5A2807157CDD}" destId="{64FA31BC-7D24-47D3-AFD4-7AA579091434}" srcOrd="0" destOrd="0" parTransId="{19DA12D3-9286-46EE-8096-9881CDBEF607}" sibTransId="{A088EA71-0EB6-4F13-8644-245C10ADACDA}"/>
    <dgm:cxn modelId="{CFCB7429-2A59-43A5-990C-49881A7B3D1E}" srcId="{AF4D5C7D-55A4-4D17-95E0-011FC530AE00}" destId="{F97A2144-3FE2-4724-A3D1-F285BBD16693}" srcOrd="0" destOrd="0" parTransId="{D4838100-9920-47E6-911D-F1145B421ADC}" sibTransId="{9CB564B3-B542-4316-A979-C126B505CD28}"/>
    <dgm:cxn modelId="{2F1B8A3B-D721-4878-B62B-F149F04EB152}" type="presOf" srcId="{5FEAFCF7-1EF1-4349-B9B3-D5E231FEBAFB}" destId="{D1932194-EF70-4B02-8A9D-87F0DC093DE0}" srcOrd="0" destOrd="0" presId="urn:microsoft.com/office/officeart/2024/3/layout/hArchList1"/>
    <dgm:cxn modelId="{DB8A9541-D222-4B78-8558-024B78685BF5}" type="presOf" srcId="{5787D3F4-515C-4F5A-A217-2CC5F585FCEA}" destId="{9E406C4A-EBC1-43CE-BD83-50E238A327A4}" srcOrd="0" destOrd="0" presId="urn:microsoft.com/office/officeart/2024/3/layout/hArchList1"/>
    <dgm:cxn modelId="{A43B2047-352B-4435-81F8-4FD889E84DE2}" srcId="{AF4D5C7D-55A4-4D17-95E0-011FC530AE00}" destId="{751A01B2-4FD4-4870-8078-BE417BEDA7D1}" srcOrd="2" destOrd="0" parTransId="{B4B5E829-5B06-43FD-B7B7-21081C028731}" sibTransId="{5787D3F4-515C-4F5A-A217-2CC5F585FCEA}"/>
    <dgm:cxn modelId="{06115A53-5739-44FB-BEE1-70FF560DBC00}" type="presOf" srcId="{9CB564B3-B542-4316-A979-C126B505CD28}" destId="{8F0EBF10-AF00-4C6A-82B0-8991E05D6713}" srcOrd="0" destOrd="0" presId="urn:microsoft.com/office/officeart/2024/3/layout/hArchList1"/>
    <dgm:cxn modelId="{D8115D54-B9ED-4A82-B318-EB655F6A0161}" type="presOf" srcId="{C6741427-350E-4565-9B7F-4811851D8145}" destId="{347E142D-82B4-4D54-9722-A754081A8AFE}" srcOrd="0" destOrd="0" presId="urn:microsoft.com/office/officeart/2024/3/layout/hArchList1"/>
    <dgm:cxn modelId="{E5DF5C79-D569-481D-AAB2-6081C2F066FE}" type="presOf" srcId="{ECC8A7DB-49AD-42F6-828E-ED31C517B852}" destId="{D943EEA6-FB06-4C93-BDF7-818FEA08AC27}" srcOrd="0" destOrd="0" presId="urn:microsoft.com/office/officeart/2024/3/layout/hArchList1"/>
    <dgm:cxn modelId="{C1C8218A-D1FC-4CF8-8CE6-4BD5F6D33514}" srcId="{AF4D5C7D-55A4-4D17-95E0-011FC530AE00}" destId="{5FEAFCF7-1EF1-4349-B9B3-D5E231FEBAFB}" srcOrd="1" destOrd="0" parTransId="{1313B450-3274-4B1B-AEA4-154849FDB879}" sibTransId="{ECC8A7DB-49AD-42F6-828E-ED31C517B852}"/>
    <dgm:cxn modelId="{FC8BE098-B56F-453E-B11D-AB63A0B59830}" srcId="{F97A2144-3FE2-4724-A3D1-F285BBD16693}" destId="{5922F5C0-FADB-446D-99AE-A4D2C1479A31}" srcOrd="0" destOrd="0" parTransId="{40475C2E-C12B-413F-9A4C-1BECDD9CE706}" sibTransId="{4AEFDEB9-7DFC-49EC-9306-C1D4C5D9B017}"/>
    <dgm:cxn modelId="{B2A76B9A-0F03-4408-8628-879F991109C1}" srcId="{751A01B2-4FD4-4870-8078-BE417BEDA7D1}" destId="{C6741427-350E-4565-9B7F-4811851D8145}" srcOrd="0" destOrd="0" parTransId="{4BC2192B-3D63-4C96-B27A-DE4757B3CCDF}" sibTransId="{7A397613-ADEE-4979-8CA0-168FC6C89DA3}"/>
    <dgm:cxn modelId="{F82E339B-915F-4C48-86FC-0E880F5DD573}" srcId="{AF4D5C7D-55A4-4D17-95E0-011FC530AE00}" destId="{A1161126-8771-4570-935A-5A2807157CDD}" srcOrd="3" destOrd="0" parTransId="{5C5AAA08-42B2-40E2-BE1A-4D9D134397E8}" sibTransId="{59C3372C-DEEE-45BD-AF00-2B4F06E02B8D}"/>
    <dgm:cxn modelId="{205AD7B4-B2F8-4C24-952F-65CB076B7C5E}" type="presOf" srcId="{5922F5C0-FADB-446D-99AE-A4D2C1479A31}" destId="{297F5BDA-2CD3-48FC-BB04-0E8F99C9BDF9}" srcOrd="0" destOrd="0" presId="urn:microsoft.com/office/officeart/2024/3/layout/hArchList1"/>
    <dgm:cxn modelId="{519456B6-E817-480C-A70F-534A664DA728}" srcId="{5FEAFCF7-1EF1-4349-B9B3-D5E231FEBAFB}" destId="{0FB65DBE-A17D-46EE-98A8-A4909FFF2578}" srcOrd="0" destOrd="0" parTransId="{56C9E138-E6FF-43AA-8528-43527BFDD6E4}" sibTransId="{1AD7B944-CA0D-4665-BFBC-BDBF923EE2CA}"/>
    <dgm:cxn modelId="{0B2AB4C1-7274-4C18-8AC4-63965BDB9B6E}" type="presOf" srcId="{64FA31BC-7D24-47D3-AFD4-7AA579091434}" destId="{82790842-C70B-4EC3-9BDD-CCC2D2C1D857}" srcOrd="0" destOrd="0" presId="urn:microsoft.com/office/officeart/2024/3/layout/hArchList1"/>
    <dgm:cxn modelId="{0A2E45C3-7D9B-405D-A7E6-841EE7C772F5}" type="presOf" srcId="{0FB65DBE-A17D-46EE-98A8-A4909FFF2578}" destId="{38289DC7-EE6A-470D-88D8-1F3FDAC3BB8A}" srcOrd="0" destOrd="0" presId="urn:microsoft.com/office/officeart/2024/3/layout/hArchList1"/>
    <dgm:cxn modelId="{88907ACF-9214-4CD8-AC92-432EEEE3BAA9}" type="presOf" srcId="{751A01B2-4FD4-4870-8078-BE417BEDA7D1}" destId="{5BF0542D-E3B3-406A-8282-E96FD93A550B}" srcOrd="0" destOrd="0" presId="urn:microsoft.com/office/officeart/2024/3/layout/hArchList1"/>
    <dgm:cxn modelId="{C2A04635-873E-46B1-BCC3-D14191623C14}" type="presParOf" srcId="{2C5A9908-FC3E-4AB1-BF95-646BBF33FD7D}" destId="{FA0DD0A4-5121-4714-B981-831F41C04D66}" srcOrd="0" destOrd="0" presId="urn:microsoft.com/office/officeart/2024/3/layout/hArchList1"/>
    <dgm:cxn modelId="{86339F2F-FE76-4215-BBCD-F549DE51A9D0}" type="presParOf" srcId="{FA0DD0A4-5121-4714-B981-831F41C04D66}" destId="{7E3EFC67-271C-40E0-B01D-35559F50F81E}" srcOrd="0" destOrd="0" presId="urn:microsoft.com/office/officeart/2024/3/layout/hArchList1"/>
    <dgm:cxn modelId="{4CAF66B2-D955-4DBB-ADF6-3AF3FD68EF9D}" type="presParOf" srcId="{FA0DD0A4-5121-4714-B981-831F41C04D66}" destId="{297F5BDA-2CD3-48FC-BB04-0E8F99C9BDF9}" srcOrd="1" destOrd="0" presId="urn:microsoft.com/office/officeart/2024/3/layout/hArchList1"/>
    <dgm:cxn modelId="{F1492BAA-E017-4EA1-8D96-597DCC522A67}" type="presParOf" srcId="{2C5A9908-FC3E-4AB1-BF95-646BBF33FD7D}" destId="{8F0EBF10-AF00-4C6A-82B0-8991E05D6713}" srcOrd="1" destOrd="0" presId="urn:microsoft.com/office/officeart/2024/3/layout/hArchList1"/>
    <dgm:cxn modelId="{12E640BD-766E-41E8-89BA-DCB43E458423}" type="presParOf" srcId="{2C5A9908-FC3E-4AB1-BF95-646BBF33FD7D}" destId="{462F572E-4F78-4AA0-A5CD-15922DB4BCA3}" srcOrd="2" destOrd="0" presId="urn:microsoft.com/office/officeart/2024/3/layout/hArchList1"/>
    <dgm:cxn modelId="{EC170129-C581-4E3A-93E5-D3F9067509EE}" type="presParOf" srcId="{462F572E-4F78-4AA0-A5CD-15922DB4BCA3}" destId="{D1932194-EF70-4B02-8A9D-87F0DC093DE0}" srcOrd="0" destOrd="0" presId="urn:microsoft.com/office/officeart/2024/3/layout/hArchList1"/>
    <dgm:cxn modelId="{D79E35FD-3088-40D5-8E1C-56B1CDFA57A6}" type="presParOf" srcId="{462F572E-4F78-4AA0-A5CD-15922DB4BCA3}" destId="{38289DC7-EE6A-470D-88D8-1F3FDAC3BB8A}" srcOrd="1" destOrd="0" presId="urn:microsoft.com/office/officeart/2024/3/layout/hArchList1"/>
    <dgm:cxn modelId="{AB21C839-A288-4C07-8033-7FA232E4696D}" type="presParOf" srcId="{2C5A9908-FC3E-4AB1-BF95-646BBF33FD7D}" destId="{D943EEA6-FB06-4C93-BDF7-818FEA08AC27}" srcOrd="3" destOrd="0" presId="urn:microsoft.com/office/officeart/2024/3/layout/hArchList1"/>
    <dgm:cxn modelId="{7DE8D68F-C62C-4C5C-888D-9437E50034E8}" type="presParOf" srcId="{2C5A9908-FC3E-4AB1-BF95-646BBF33FD7D}" destId="{31FB729F-E3D1-4AC7-B06D-D2F2C2949925}" srcOrd="4" destOrd="0" presId="urn:microsoft.com/office/officeart/2024/3/layout/hArchList1"/>
    <dgm:cxn modelId="{6256A992-777A-4EDB-B183-616AE6ACBF43}" type="presParOf" srcId="{31FB729F-E3D1-4AC7-B06D-D2F2C2949925}" destId="{5BF0542D-E3B3-406A-8282-E96FD93A550B}" srcOrd="0" destOrd="0" presId="urn:microsoft.com/office/officeart/2024/3/layout/hArchList1"/>
    <dgm:cxn modelId="{1F7AD34E-07FB-4F57-9BF0-52377B377D8E}" type="presParOf" srcId="{31FB729F-E3D1-4AC7-B06D-D2F2C2949925}" destId="{347E142D-82B4-4D54-9722-A754081A8AFE}" srcOrd="1" destOrd="0" presId="urn:microsoft.com/office/officeart/2024/3/layout/hArchList1"/>
    <dgm:cxn modelId="{0F0D1E39-3871-4257-AFC9-CF441EF3C56A}" type="presParOf" srcId="{2C5A9908-FC3E-4AB1-BF95-646BBF33FD7D}" destId="{9E406C4A-EBC1-43CE-BD83-50E238A327A4}" srcOrd="5" destOrd="0" presId="urn:microsoft.com/office/officeart/2024/3/layout/hArchList1"/>
    <dgm:cxn modelId="{13C9BC0C-2BDF-462B-9D01-8F1F43244FBE}" type="presParOf" srcId="{2C5A9908-FC3E-4AB1-BF95-646BBF33FD7D}" destId="{B29F64D8-225D-4804-9E62-36F09238262E}" srcOrd="6" destOrd="0" presId="urn:microsoft.com/office/officeart/2024/3/layout/hArchList1"/>
    <dgm:cxn modelId="{64E2837B-CA36-49C1-86EB-68C41E855222}" type="presParOf" srcId="{B29F64D8-225D-4804-9E62-36F09238262E}" destId="{F17F08A9-4845-4D11-8517-673FC4AF6CD9}" srcOrd="0" destOrd="0" presId="urn:microsoft.com/office/officeart/2024/3/layout/hArchList1"/>
    <dgm:cxn modelId="{57DCEEA9-4FD8-4800-9DB9-A1C447AD8776}" type="presParOf" srcId="{B29F64D8-225D-4804-9E62-36F09238262E}" destId="{82790842-C70B-4EC3-9BDD-CCC2D2C1D857}" srcOrd="1" destOrd="0" presId="urn:microsoft.com/office/officeart/2024/3/layout/hArch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3163A9-7C23-4171-963A-1573DD3FD5C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7BFC65-E044-4AD8-9961-5010FE05F37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Melhoria no Desempenho Comercial</a:t>
          </a:r>
          <a:endParaRPr lang="pt-BR" noProof="0" dirty="0"/>
        </a:p>
      </dgm:t>
    </dgm:pt>
    <dgm:pt modelId="{02FAFD85-6B2B-4D73-BF05-EAA1A58FAF68}" type="parTrans" cxnId="{83E24149-D6D2-4616-A374-33D48CEB3A4D}">
      <dgm:prSet/>
      <dgm:spPr/>
      <dgm:t>
        <a:bodyPr/>
        <a:lstStyle/>
        <a:p>
          <a:endParaRPr lang="en-US"/>
        </a:p>
      </dgm:t>
    </dgm:pt>
    <dgm:pt modelId="{371C6349-734B-46D5-B987-8A5FA771B605}" type="sibTrans" cxnId="{83E24149-D6D2-4616-A374-33D48CEB3A4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A14A196-0148-4B72-BBD2-5098C91C494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O </a:t>
          </a:r>
          <a:r>
            <a:rPr lang="pt-BR" b="0" i="0" noProof="0" dirty="0" err="1"/>
            <a:t>Gradient</a:t>
          </a:r>
          <a:r>
            <a:rPr lang="pt-BR" b="0" i="0" noProof="0" dirty="0"/>
            <a:t> </a:t>
          </a:r>
          <a:r>
            <a:rPr lang="pt-BR" b="0" i="0" noProof="0" dirty="0" err="1"/>
            <a:t>Boosting</a:t>
          </a:r>
          <a:r>
            <a:rPr lang="pt-BR" b="0" i="0" noProof="0" dirty="0"/>
            <a:t> otimizado identifica 1.191 clientes ricos, aumentando leads qualificados e gerando maior receita com custo operacional controlado.</a:t>
          </a:r>
          <a:endParaRPr lang="pt-BR" noProof="0" dirty="0"/>
        </a:p>
      </dgm:t>
    </dgm:pt>
    <dgm:pt modelId="{04F5927C-62CD-423C-8555-534EA6ED7F32}" type="parTrans" cxnId="{8624B352-8B91-4100-9F17-7375DDA3FAA5}">
      <dgm:prSet/>
      <dgm:spPr/>
      <dgm:t>
        <a:bodyPr/>
        <a:lstStyle/>
        <a:p>
          <a:endParaRPr lang="en-US"/>
        </a:p>
      </dgm:t>
    </dgm:pt>
    <dgm:pt modelId="{26907156-088A-4E00-964D-7AB6E99C8F6F}" type="sibTrans" cxnId="{8624B352-8B91-4100-9F17-7375DDA3FAA5}">
      <dgm:prSet/>
      <dgm:spPr/>
      <dgm:t>
        <a:bodyPr/>
        <a:lstStyle/>
        <a:p>
          <a:endParaRPr lang="en-US"/>
        </a:p>
      </dgm:t>
    </dgm:pt>
    <dgm:pt modelId="{3F507633-EFAB-4D75-8917-655DBCD307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Mitigação de Riscos e Governança</a:t>
          </a:r>
          <a:endParaRPr lang="pt-BR" noProof="0" dirty="0"/>
        </a:p>
      </dgm:t>
    </dgm:pt>
    <dgm:pt modelId="{9DA6A988-DAAF-4C80-9194-E452A031033B}" type="parTrans" cxnId="{A2AB2E0B-C8DB-4421-BA0D-63C6AEC2F5DE}">
      <dgm:prSet/>
      <dgm:spPr/>
      <dgm:t>
        <a:bodyPr/>
        <a:lstStyle/>
        <a:p>
          <a:endParaRPr lang="en-US"/>
        </a:p>
      </dgm:t>
    </dgm:pt>
    <dgm:pt modelId="{1E805DAB-5957-4425-9DB9-4660CD0EC039}" type="sibTrans" cxnId="{A2AB2E0B-C8DB-4421-BA0D-63C6AEC2F5D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1A72634-4E15-475C-B0AB-A552DB10B87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A estratégia inclui monitoramento contínuo, retreinamento e governança algorítmica com logs, versionamento e auditoria para garantir transparência.</a:t>
          </a:r>
          <a:endParaRPr lang="pt-BR" noProof="0" dirty="0"/>
        </a:p>
      </dgm:t>
    </dgm:pt>
    <dgm:pt modelId="{DFBE7A34-7430-47F7-AD49-D58AD6E42DC7}" type="parTrans" cxnId="{7B532ED9-B2D4-4103-BA8A-D072B9741D02}">
      <dgm:prSet/>
      <dgm:spPr/>
      <dgm:t>
        <a:bodyPr/>
        <a:lstStyle/>
        <a:p>
          <a:endParaRPr lang="en-US"/>
        </a:p>
      </dgm:t>
    </dgm:pt>
    <dgm:pt modelId="{1425E806-265E-40A8-B39C-6F6FB1BF2C24}" type="sibTrans" cxnId="{7B532ED9-B2D4-4103-BA8A-D072B9741D02}">
      <dgm:prSet/>
      <dgm:spPr/>
      <dgm:t>
        <a:bodyPr/>
        <a:lstStyle/>
        <a:p>
          <a:endParaRPr lang="en-US"/>
        </a:p>
      </dgm:t>
    </dgm:pt>
    <dgm:pt modelId="{0A8AB4A3-D6D3-4B33-8DC8-B2CBA29791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Conclusão e Recomendações</a:t>
          </a:r>
          <a:endParaRPr lang="pt-BR" noProof="0" dirty="0"/>
        </a:p>
      </dgm:t>
    </dgm:pt>
    <dgm:pt modelId="{5287EFF2-9F0D-499B-BB02-5EA4221860D6}" type="parTrans" cxnId="{CE674458-76A8-4D80-A8DE-067EAFABC67D}">
      <dgm:prSet/>
      <dgm:spPr/>
      <dgm:t>
        <a:bodyPr/>
        <a:lstStyle/>
        <a:p>
          <a:endParaRPr lang="en-US"/>
        </a:p>
      </dgm:t>
    </dgm:pt>
    <dgm:pt modelId="{F9D60835-F6E9-463A-89CC-9868129A8575}" type="sibTrans" cxnId="{CE674458-76A8-4D80-A8DE-067EAFABC67D}">
      <dgm:prSet/>
      <dgm:spPr/>
      <dgm:t>
        <a:bodyPr/>
        <a:lstStyle/>
        <a:p>
          <a:endParaRPr lang="en-US"/>
        </a:p>
      </dgm:t>
    </dgm:pt>
    <dgm:pt modelId="{4BB6A43D-C7FD-494A-A1FD-8ABC7479EC5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O projeto equilibra desempenho técnico, impacto financeiro e ética, recomendando implantação piloto e evolução para produção orientada a dados.</a:t>
          </a:r>
          <a:endParaRPr lang="pt-BR" noProof="0" dirty="0"/>
        </a:p>
      </dgm:t>
    </dgm:pt>
    <dgm:pt modelId="{E194A4F6-811C-44E8-9F9C-58D80F6F23F3}" type="parTrans" cxnId="{574657D4-7558-4E53-9E58-D565E206E3B8}">
      <dgm:prSet/>
      <dgm:spPr/>
      <dgm:t>
        <a:bodyPr/>
        <a:lstStyle/>
        <a:p>
          <a:endParaRPr lang="en-US"/>
        </a:p>
      </dgm:t>
    </dgm:pt>
    <dgm:pt modelId="{567A5350-6EAB-430A-A80E-534E712794FF}" type="sibTrans" cxnId="{574657D4-7558-4E53-9E58-D565E206E3B8}">
      <dgm:prSet/>
      <dgm:spPr/>
      <dgm:t>
        <a:bodyPr/>
        <a:lstStyle/>
        <a:p>
          <a:endParaRPr lang="en-US"/>
        </a:p>
      </dgm:t>
    </dgm:pt>
    <dgm:pt modelId="{AC01C840-D5D5-497C-9C36-1F4992548BF3}" type="pres">
      <dgm:prSet presAssocID="{083163A9-7C23-4171-963A-1573DD3FD5C9}" presName="Name0" presStyleCnt="0">
        <dgm:presLayoutVars>
          <dgm:dir/>
          <dgm:resizeHandles val="exact"/>
        </dgm:presLayoutVars>
      </dgm:prSet>
      <dgm:spPr/>
    </dgm:pt>
    <dgm:pt modelId="{1E753D08-E4FF-4310-9853-69AFE2FDDFFF}" type="pres">
      <dgm:prSet presAssocID="{A97BFC65-E044-4AD8-9961-5010FE05F377}" presName="compNode" presStyleCnt="0"/>
      <dgm:spPr/>
    </dgm:pt>
    <dgm:pt modelId="{BC4D8EC4-B1CA-4596-9BAF-BD09DCF73EBE}" type="pres">
      <dgm:prSet presAssocID="{A97BFC65-E044-4AD8-9961-5010FE05F377}" presName="pictRect" presStyleLbl="revTx" presStyleIdx="0" presStyleCnt="6">
        <dgm:presLayoutVars>
          <dgm:chMax val="0"/>
          <dgm:bulletEnabled/>
        </dgm:presLayoutVars>
      </dgm:prSet>
      <dgm:spPr/>
    </dgm:pt>
    <dgm:pt modelId="{23A8BB0B-068B-4DC8-8C78-F925B8274E23}" type="pres">
      <dgm:prSet presAssocID="{A97BFC65-E044-4AD8-9961-5010FE05F377}" presName="textRect" presStyleLbl="revTx" presStyleIdx="1" presStyleCnt="6" custScaleY="79709">
        <dgm:presLayoutVars>
          <dgm:bulletEnabled/>
        </dgm:presLayoutVars>
      </dgm:prSet>
      <dgm:spPr/>
    </dgm:pt>
    <dgm:pt modelId="{8FC83F53-F017-4126-B309-98CFA06A1315}" type="pres">
      <dgm:prSet presAssocID="{371C6349-734B-46D5-B987-8A5FA771B605}" presName="sibTrans" presStyleLbl="sibTrans2D1" presStyleIdx="0" presStyleCnt="0"/>
      <dgm:spPr/>
    </dgm:pt>
    <dgm:pt modelId="{7E176AAC-FDEE-4A24-80DA-8D243BA205E9}" type="pres">
      <dgm:prSet presAssocID="{3F507633-EFAB-4D75-8917-655DBCD30731}" presName="compNode" presStyleCnt="0"/>
      <dgm:spPr/>
    </dgm:pt>
    <dgm:pt modelId="{33C4D266-A192-48AC-BA2C-E1DBBA40FCAF}" type="pres">
      <dgm:prSet presAssocID="{3F507633-EFAB-4D75-8917-655DBCD30731}" presName="pictRect" presStyleLbl="revTx" presStyleIdx="2" presStyleCnt="6">
        <dgm:presLayoutVars>
          <dgm:chMax val="0"/>
          <dgm:bulletEnabled/>
        </dgm:presLayoutVars>
      </dgm:prSet>
      <dgm:spPr/>
    </dgm:pt>
    <dgm:pt modelId="{DEBF3C11-FC23-43F9-ABF1-58F0F9102276}" type="pres">
      <dgm:prSet presAssocID="{3F507633-EFAB-4D75-8917-655DBCD30731}" presName="textRect" presStyleLbl="revTx" presStyleIdx="3" presStyleCnt="6" custScaleY="79709">
        <dgm:presLayoutVars>
          <dgm:bulletEnabled/>
        </dgm:presLayoutVars>
      </dgm:prSet>
      <dgm:spPr/>
    </dgm:pt>
    <dgm:pt modelId="{ED8C4F0A-D6B3-4556-895B-4411E8B22DE0}" type="pres">
      <dgm:prSet presAssocID="{1E805DAB-5957-4425-9DB9-4660CD0EC039}" presName="sibTrans" presStyleLbl="sibTrans2D1" presStyleIdx="0" presStyleCnt="0"/>
      <dgm:spPr/>
    </dgm:pt>
    <dgm:pt modelId="{75B03AC6-6693-49A8-9187-2492D1F27B3A}" type="pres">
      <dgm:prSet presAssocID="{0A8AB4A3-D6D3-4B33-8DC8-B2CBA297910A}" presName="compNode" presStyleCnt="0"/>
      <dgm:spPr/>
    </dgm:pt>
    <dgm:pt modelId="{0C5A16BD-4E13-41DA-B838-69010913FBF9}" type="pres">
      <dgm:prSet presAssocID="{0A8AB4A3-D6D3-4B33-8DC8-B2CBA297910A}" presName="pictRect" presStyleLbl="revTx" presStyleIdx="4" presStyleCnt="6">
        <dgm:presLayoutVars>
          <dgm:chMax val="0"/>
          <dgm:bulletEnabled/>
        </dgm:presLayoutVars>
      </dgm:prSet>
      <dgm:spPr/>
    </dgm:pt>
    <dgm:pt modelId="{EB10405B-DB78-4291-B08F-D5A8F8CCD318}" type="pres">
      <dgm:prSet presAssocID="{0A8AB4A3-D6D3-4B33-8DC8-B2CBA297910A}" presName="textRect" presStyleLbl="revTx" presStyleIdx="5" presStyleCnt="6" custScaleY="79709">
        <dgm:presLayoutVars>
          <dgm:bulletEnabled/>
        </dgm:presLayoutVars>
      </dgm:prSet>
      <dgm:spPr/>
    </dgm:pt>
  </dgm:ptLst>
  <dgm:cxnLst>
    <dgm:cxn modelId="{A2AB2E0B-C8DB-4421-BA0D-63C6AEC2F5DE}" srcId="{083163A9-7C23-4171-963A-1573DD3FD5C9}" destId="{3F507633-EFAB-4D75-8917-655DBCD30731}" srcOrd="1" destOrd="0" parTransId="{9DA6A988-DAAF-4C80-9194-E452A031033B}" sibTransId="{1E805DAB-5957-4425-9DB9-4660CD0EC039}"/>
    <dgm:cxn modelId="{9E428C0B-5054-447D-9CDF-F8D5AAA61095}" type="presOf" srcId="{083163A9-7C23-4171-963A-1573DD3FD5C9}" destId="{AC01C840-D5D5-497C-9C36-1F4992548BF3}" srcOrd="0" destOrd="0" presId="urn:microsoft.com/office/officeart/2024/3/layout/hArchList1"/>
    <dgm:cxn modelId="{9966FD15-EC83-4F8D-BC92-43FEEB081725}" type="presOf" srcId="{4BB6A43D-C7FD-494A-A1FD-8ABC7479EC5B}" destId="{EB10405B-DB78-4291-B08F-D5A8F8CCD318}" srcOrd="0" destOrd="0" presId="urn:microsoft.com/office/officeart/2024/3/layout/hArchList1"/>
    <dgm:cxn modelId="{E5311732-F155-4277-AC8C-69DD47DA6072}" type="presOf" srcId="{0A8AB4A3-D6D3-4B33-8DC8-B2CBA297910A}" destId="{0C5A16BD-4E13-41DA-B838-69010913FBF9}" srcOrd="0" destOrd="0" presId="urn:microsoft.com/office/officeart/2024/3/layout/hArchList1"/>
    <dgm:cxn modelId="{BC6D783F-FC9A-42EB-9188-82EE5580B7C2}" type="presOf" srcId="{371C6349-734B-46D5-B987-8A5FA771B605}" destId="{8FC83F53-F017-4126-B309-98CFA06A1315}" srcOrd="0" destOrd="0" presId="urn:microsoft.com/office/officeart/2024/3/layout/hArchList1"/>
    <dgm:cxn modelId="{27F6F65B-47DF-41D1-8E92-AB73EBBA4165}" type="presOf" srcId="{A97BFC65-E044-4AD8-9961-5010FE05F377}" destId="{BC4D8EC4-B1CA-4596-9BAF-BD09DCF73EBE}" srcOrd="0" destOrd="0" presId="urn:microsoft.com/office/officeart/2024/3/layout/hArchList1"/>
    <dgm:cxn modelId="{83E24149-D6D2-4616-A374-33D48CEB3A4D}" srcId="{083163A9-7C23-4171-963A-1573DD3FD5C9}" destId="{A97BFC65-E044-4AD8-9961-5010FE05F377}" srcOrd="0" destOrd="0" parTransId="{02FAFD85-6B2B-4D73-BF05-EAA1A58FAF68}" sibTransId="{371C6349-734B-46D5-B987-8A5FA771B605}"/>
    <dgm:cxn modelId="{8624B352-8B91-4100-9F17-7375DDA3FAA5}" srcId="{A97BFC65-E044-4AD8-9961-5010FE05F377}" destId="{DA14A196-0148-4B72-BBD2-5098C91C4947}" srcOrd="0" destOrd="0" parTransId="{04F5927C-62CD-423C-8555-534EA6ED7F32}" sibTransId="{26907156-088A-4E00-964D-7AB6E99C8F6F}"/>
    <dgm:cxn modelId="{CE674458-76A8-4D80-A8DE-067EAFABC67D}" srcId="{083163A9-7C23-4171-963A-1573DD3FD5C9}" destId="{0A8AB4A3-D6D3-4B33-8DC8-B2CBA297910A}" srcOrd="2" destOrd="0" parTransId="{5287EFF2-9F0D-499B-BB02-5EA4221860D6}" sibTransId="{F9D60835-F6E9-463A-89CC-9868129A8575}"/>
    <dgm:cxn modelId="{5EF86EAE-6355-4EB7-BF73-44CD7B4BC155}" type="presOf" srcId="{3F507633-EFAB-4D75-8917-655DBCD30731}" destId="{33C4D266-A192-48AC-BA2C-E1DBBA40FCAF}" srcOrd="0" destOrd="0" presId="urn:microsoft.com/office/officeart/2024/3/layout/hArchList1"/>
    <dgm:cxn modelId="{574657D4-7558-4E53-9E58-D565E206E3B8}" srcId="{0A8AB4A3-D6D3-4B33-8DC8-B2CBA297910A}" destId="{4BB6A43D-C7FD-494A-A1FD-8ABC7479EC5B}" srcOrd="0" destOrd="0" parTransId="{E194A4F6-811C-44E8-9F9C-58D80F6F23F3}" sibTransId="{567A5350-6EAB-430A-A80E-534E712794FF}"/>
    <dgm:cxn modelId="{7B532ED9-B2D4-4103-BA8A-D072B9741D02}" srcId="{3F507633-EFAB-4D75-8917-655DBCD30731}" destId="{31A72634-4E15-475C-B0AB-A552DB10B874}" srcOrd="0" destOrd="0" parTransId="{DFBE7A34-7430-47F7-AD49-D58AD6E42DC7}" sibTransId="{1425E806-265E-40A8-B39C-6F6FB1BF2C24}"/>
    <dgm:cxn modelId="{5D22B7D9-9855-4548-B2A1-BA25B3C95075}" type="presOf" srcId="{1E805DAB-5957-4425-9DB9-4660CD0EC039}" destId="{ED8C4F0A-D6B3-4556-895B-4411E8B22DE0}" srcOrd="0" destOrd="0" presId="urn:microsoft.com/office/officeart/2024/3/layout/hArchList1"/>
    <dgm:cxn modelId="{157668E0-5B96-4107-95B3-7321573C1F62}" type="presOf" srcId="{31A72634-4E15-475C-B0AB-A552DB10B874}" destId="{DEBF3C11-FC23-43F9-ABF1-58F0F9102276}" srcOrd="0" destOrd="0" presId="urn:microsoft.com/office/officeart/2024/3/layout/hArchList1"/>
    <dgm:cxn modelId="{0D248DE9-8B73-4D59-A29C-6B0AF98E0E1F}" type="presOf" srcId="{DA14A196-0148-4B72-BBD2-5098C91C4947}" destId="{23A8BB0B-068B-4DC8-8C78-F925B8274E23}" srcOrd="0" destOrd="0" presId="urn:microsoft.com/office/officeart/2024/3/layout/hArchList1"/>
    <dgm:cxn modelId="{6F4F1EB0-2983-45A8-A6B8-FACEA7A4FC8F}" type="presParOf" srcId="{AC01C840-D5D5-497C-9C36-1F4992548BF3}" destId="{1E753D08-E4FF-4310-9853-69AFE2FDDFFF}" srcOrd="0" destOrd="0" presId="urn:microsoft.com/office/officeart/2024/3/layout/hArchList1"/>
    <dgm:cxn modelId="{CAF7E10E-0AE7-49EE-AD15-1A2532BDEF97}" type="presParOf" srcId="{1E753D08-E4FF-4310-9853-69AFE2FDDFFF}" destId="{BC4D8EC4-B1CA-4596-9BAF-BD09DCF73EBE}" srcOrd="0" destOrd="0" presId="urn:microsoft.com/office/officeart/2024/3/layout/hArchList1"/>
    <dgm:cxn modelId="{3A70DBB2-EFB9-4053-8BF9-0182A2C70018}" type="presParOf" srcId="{1E753D08-E4FF-4310-9853-69AFE2FDDFFF}" destId="{23A8BB0B-068B-4DC8-8C78-F925B8274E23}" srcOrd="1" destOrd="0" presId="urn:microsoft.com/office/officeart/2024/3/layout/hArchList1"/>
    <dgm:cxn modelId="{8D0B30D3-33B6-40C0-87D0-E40EC4BEF3B0}" type="presParOf" srcId="{AC01C840-D5D5-497C-9C36-1F4992548BF3}" destId="{8FC83F53-F017-4126-B309-98CFA06A1315}" srcOrd="1" destOrd="0" presId="urn:microsoft.com/office/officeart/2024/3/layout/hArchList1"/>
    <dgm:cxn modelId="{93828E14-A169-4B32-A3AB-35E21BB49933}" type="presParOf" srcId="{AC01C840-D5D5-497C-9C36-1F4992548BF3}" destId="{7E176AAC-FDEE-4A24-80DA-8D243BA205E9}" srcOrd="2" destOrd="0" presId="urn:microsoft.com/office/officeart/2024/3/layout/hArchList1"/>
    <dgm:cxn modelId="{698EC6B5-04A6-43EF-92EA-AC57566ECE7A}" type="presParOf" srcId="{7E176AAC-FDEE-4A24-80DA-8D243BA205E9}" destId="{33C4D266-A192-48AC-BA2C-E1DBBA40FCAF}" srcOrd="0" destOrd="0" presId="urn:microsoft.com/office/officeart/2024/3/layout/hArchList1"/>
    <dgm:cxn modelId="{476B6DC8-C14B-4D97-A6A1-CCF7D6CD919E}" type="presParOf" srcId="{7E176AAC-FDEE-4A24-80DA-8D243BA205E9}" destId="{DEBF3C11-FC23-43F9-ABF1-58F0F9102276}" srcOrd="1" destOrd="0" presId="urn:microsoft.com/office/officeart/2024/3/layout/hArchList1"/>
    <dgm:cxn modelId="{A70E1D0F-2EBF-4147-9718-CEC98F7B3EA1}" type="presParOf" srcId="{AC01C840-D5D5-497C-9C36-1F4992548BF3}" destId="{ED8C4F0A-D6B3-4556-895B-4411E8B22DE0}" srcOrd="3" destOrd="0" presId="urn:microsoft.com/office/officeart/2024/3/layout/hArchList1"/>
    <dgm:cxn modelId="{BC761F8D-2880-45E0-8227-C6CB57BE3862}" type="presParOf" srcId="{AC01C840-D5D5-497C-9C36-1F4992548BF3}" destId="{75B03AC6-6693-49A8-9187-2492D1F27B3A}" srcOrd="4" destOrd="0" presId="urn:microsoft.com/office/officeart/2024/3/layout/hArchList1"/>
    <dgm:cxn modelId="{B403FAF5-B6DA-45EB-8EF4-DC90E4A8FD26}" type="presParOf" srcId="{75B03AC6-6693-49A8-9187-2492D1F27B3A}" destId="{0C5A16BD-4E13-41DA-B838-69010913FBF9}" srcOrd="0" destOrd="0" presId="urn:microsoft.com/office/officeart/2024/3/layout/hArchList1"/>
    <dgm:cxn modelId="{F8090757-B096-48FB-BB1F-3359291F7D62}" type="presParOf" srcId="{75B03AC6-6693-49A8-9187-2492D1F27B3A}" destId="{EB10405B-DB78-4291-B08F-D5A8F8CCD318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EFC67-271C-40E0-B01D-35559F50F81E}">
      <dsp:nvSpPr>
        <dsp:cNvPr id="0" name=""/>
        <dsp:cNvSpPr/>
      </dsp:nvSpPr>
      <dsp:spPr>
        <a:xfrm>
          <a:off x="0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Modelo Principal </a:t>
          </a:r>
          <a:r>
            <a:rPr lang="pt-BR" sz="1700" b="0" i="0" kern="1200" noProof="0" dirty="0" err="1"/>
            <a:t>Gradient</a:t>
          </a:r>
          <a:r>
            <a:rPr lang="pt-BR" sz="1700" b="0" i="0" kern="1200" noProof="0" dirty="0"/>
            <a:t> </a:t>
          </a:r>
          <a:r>
            <a:rPr lang="pt-BR" sz="1700" b="0" i="0" kern="1200" noProof="0" dirty="0" err="1"/>
            <a:t>Boosting</a:t>
          </a:r>
          <a:endParaRPr lang="pt-BR" sz="1700" kern="1200" noProof="0" dirty="0"/>
        </a:p>
      </dsp:txBody>
      <dsp:txXfrm>
        <a:off x="0" y="0"/>
        <a:ext cx="2213965" cy="838747"/>
      </dsp:txXfrm>
    </dsp:sp>
    <dsp:sp modelId="{297F5BDA-2CD3-48FC-BB04-0E8F99C9BDF9}">
      <dsp:nvSpPr>
        <dsp:cNvPr id="0" name=""/>
        <dsp:cNvSpPr/>
      </dsp:nvSpPr>
      <dsp:spPr>
        <a:xfrm>
          <a:off x="0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 err="1"/>
            <a:t>Gradient</a:t>
          </a:r>
          <a:r>
            <a:rPr lang="pt-BR" sz="1300" b="0" i="0" kern="1200" noProof="0" dirty="0"/>
            <a:t> </a:t>
          </a:r>
          <a:r>
            <a:rPr lang="pt-BR" sz="1300" b="0" i="0" kern="1200" noProof="0" dirty="0" err="1"/>
            <a:t>Boosting</a:t>
          </a:r>
          <a:r>
            <a:rPr lang="pt-BR" sz="1300" b="0" i="0" kern="1200" noProof="0" dirty="0"/>
            <a:t> otimizado é recomendado como modelo principal por seu desempenho superior e potencial de maximizar receita.</a:t>
          </a:r>
          <a:endParaRPr lang="pt-BR" sz="1300" kern="1200" noProof="0" dirty="0"/>
        </a:p>
      </dsp:txBody>
      <dsp:txXfrm>
        <a:off x="0" y="1058394"/>
        <a:ext cx="2213965" cy="1888218"/>
      </dsp:txXfrm>
    </dsp:sp>
    <dsp:sp modelId="{D1932194-EF70-4B02-8A9D-87F0DC093DE0}">
      <dsp:nvSpPr>
        <dsp:cNvPr id="0" name=""/>
        <dsp:cNvSpPr/>
      </dsp:nvSpPr>
      <dsp:spPr>
        <a:xfrm>
          <a:off x="2435362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Árvore de Decisão como Alternativa</a:t>
          </a:r>
          <a:endParaRPr lang="pt-BR" sz="1700" kern="1200" noProof="0" dirty="0"/>
        </a:p>
      </dsp:txBody>
      <dsp:txXfrm>
        <a:off x="2435362" y="0"/>
        <a:ext cx="2213965" cy="838747"/>
      </dsp:txXfrm>
    </dsp:sp>
    <dsp:sp modelId="{38289DC7-EE6A-470D-88D8-1F3FDAC3BB8A}">
      <dsp:nvSpPr>
        <dsp:cNvPr id="0" name=""/>
        <dsp:cNvSpPr/>
      </dsp:nvSpPr>
      <dsp:spPr>
        <a:xfrm>
          <a:off x="2435362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 err="1"/>
            <a:t>Decision</a:t>
          </a:r>
          <a:r>
            <a:rPr lang="pt-BR" sz="1300" b="0" i="0" kern="1200" noProof="0" dirty="0"/>
            <a:t> </a:t>
          </a:r>
          <a:r>
            <a:rPr lang="pt-BR" sz="1300" b="0" i="0" kern="1200" noProof="0" dirty="0" err="1"/>
            <a:t>Tree</a:t>
          </a:r>
          <a:r>
            <a:rPr lang="pt-BR" sz="1300" b="0" i="0" kern="1200" noProof="0" dirty="0"/>
            <a:t> serve como alternativa leve e interpretável, útil para auditorias e suporte explicativo.</a:t>
          </a:r>
          <a:endParaRPr lang="pt-BR" sz="1300" kern="1200" noProof="0" dirty="0"/>
        </a:p>
      </dsp:txBody>
      <dsp:txXfrm>
        <a:off x="2435362" y="1058394"/>
        <a:ext cx="2213965" cy="1888218"/>
      </dsp:txXfrm>
    </dsp:sp>
    <dsp:sp modelId="{5BF0542D-E3B3-406A-8282-E96FD93A550B}">
      <dsp:nvSpPr>
        <dsp:cNvPr id="0" name=""/>
        <dsp:cNvSpPr/>
      </dsp:nvSpPr>
      <dsp:spPr>
        <a:xfrm>
          <a:off x="4870725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Definição de Limiar Comercial</a:t>
          </a:r>
          <a:endParaRPr lang="pt-BR" sz="1700" kern="1200" noProof="0" dirty="0"/>
        </a:p>
      </dsp:txBody>
      <dsp:txXfrm>
        <a:off x="4870725" y="0"/>
        <a:ext cx="2213965" cy="838747"/>
      </dsp:txXfrm>
    </dsp:sp>
    <dsp:sp modelId="{347E142D-82B4-4D54-9722-A754081A8AFE}">
      <dsp:nvSpPr>
        <dsp:cNvPr id="0" name=""/>
        <dsp:cNvSpPr/>
      </dsp:nvSpPr>
      <dsp:spPr>
        <a:xfrm>
          <a:off x="4870725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/>
            <a:t>Ajustar limiares de probabilidade para equilibrar recall e ROI, evitando custos com falsos positivos.</a:t>
          </a:r>
          <a:endParaRPr lang="pt-BR" sz="1300" kern="1200" noProof="0" dirty="0"/>
        </a:p>
      </dsp:txBody>
      <dsp:txXfrm>
        <a:off x="4870725" y="1058394"/>
        <a:ext cx="2213965" cy="1888218"/>
      </dsp:txXfrm>
    </dsp:sp>
    <dsp:sp modelId="{F17F08A9-4845-4D11-8517-673FC4AF6CD9}">
      <dsp:nvSpPr>
        <dsp:cNvPr id="0" name=""/>
        <dsp:cNvSpPr/>
      </dsp:nvSpPr>
      <dsp:spPr>
        <a:xfrm>
          <a:off x="7306087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Implementação Piloto e Monitoramento</a:t>
          </a:r>
          <a:endParaRPr lang="pt-BR" sz="1700" kern="1200" noProof="0" dirty="0"/>
        </a:p>
      </dsp:txBody>
      <dsp:txXfrm>
        <a:off x="7306087" y="0"/>
        <a:ext cx="2213965" cy="838747"/>
      </dsp:txXfrm>
    </dsp:sp>
    <dsp:sp modelId="{82790842-C70B-4EC3-9BDD-CCC2D2C1D857}">
      <dsp:nvSpPr>
        <dsp:cNvPr id="0" name=""/>
        <dsp:cNvSpPr/>
      </dsp:nvSpPr>
      <dsp:spPr>
        <a:xfrm>
          <a:off x="7306087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/>
            <a:t>Iniciar com piloto integrado ao CRM para validar hipóteses e ajustar parâmetros com feedback da equipe comercial.</a:t>
          </a:r>
          <a:endParaRPr lang="pt-BR" sz="1300" kern="1200" noProof="0" dirty="0"/>
        </a:p>
      </dsp:txBody>
      <dsp:txXfrm>
        <a:off x="7306087" y="1058394"/>
        <a:ext cx="2213965" cy="1888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D8EC4-B1CA-4596-9BAF-BD09DCF73EBE}">
      <dsp:nvSpPr>
        <dsp:cNvPr id="0" name=""/>
        <dsp:cNvSpPr/>
      </dsp:nvSpPr>
      <dsp:spPr>
        <a:xfrm>
          <a:off x="0" y="0"/>
          <a:ext cx="2707977" cy="90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0" i="0" kern="1200" noProof="0" dirty="0"/>
            <a:t>Melhoria no Desempenho Comercial</a:t>
          </a:r>
          <a:endParaRPr lang="pt-BR" sz="1800" kern="1200" noProof="0" dirty="0"/>
        </a:p>
      </dsp:txBody>
      <dsp:txXfrm>
        <a:off x="0" y="0"/>
        <a:ext cx="2707977" cy="902775"/>
      </dsp:txXfrm>
    </dsp:sp>
    <dsp:sp modelId="{23A8BB0B-068B-4DC8-8C78-F925B8274E23}">
      <dsp:nvSpPr>
        <dsp:cNvPr id="0" name=""/>
        <dsp:cNvSpPr/>
      </dsp:nvSpPr>
      <dsp:spPr>
        <a:xfrm>
          <a:off x="0" y="1177970"/>
          <a:ext cx="2707977" cy="21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/>
            <a:t>O </a:t>
          </a:r>
          <a:r>
            <a:rPr lang="pt-BR" sz="1400" b="0" i="0" kern="1200" noProof="0" dirty="0" err="1"/>
            <a:t>Gradient</a:t>
          </a:r>
          <a:r>
            <a:rPr lang="pt-BR" sz="1400" b="0" i="0" kern="1200" noProof="0" dirty="0"/>
            <a:t> </a:t>
          </a:r>
          <a:r>
            <a:rPr lang="pt-BR" sz="1400" b="0" i="0" kern="1200" noProof="0" dirty="0" err="1"/>
            <a:t>Boosting</a:t>
          </a:r>
          <a:r>
            <a:rPr lang="pt-BR" sz="1400" b="0" i="0" kern="1200" noProof="0" dirty="0"/>
            <a:t> otimizado identifica 1.191 clientes ricos, aumentando leads qualificados e gerando maior receita com custo operacional controlado.</a:t>
          </a:r>
          <a:endParaRPr lang="pt-BR" sz="1400" kern="1200" noProof="0" dirty="0"/>
        </a:p>
      </dsp:txBody>
      <dsp:txXfrm>
        <a:off x="0" y="1177970"/>
        <a:ext cx="2707977" cy="2162100"/>
      </dsp:txXfrm>
    </dsp:sp>
    <dsp:sp modelId="{33C4D266-A192-48AC-BA2C-E1DBBA40FCAF}">
      <dsp:nvSpPr>
        <dsp:cNvPr id="0" name=""/>
        <dsp:cNvSpPr/>
      </dsp:nvSpPr>
      <dsp:spPr>
        <a:xfrm>
          <a:off x="2978775" y="0"/>
          <a:ext cx="2707977" cy="90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0" i="0" kern="1200" noProof="0" dirty="0"/>
            <a:t>Mitigação de Riscos e Governança</a:t>
          </a:r>
          <a:endParaRPr lang="pt-BR" sz="1800" kern="1200" noProof="0" dirty="0"/>
        </a:p>
      </dsp:txBody>
      <dsp:txXfrm>
        <a:off x="2978775" y="0"/>
        <a:ext cx="2707977" cy="902775"/>
      </dsp:txXfrm>
    </dsp:sp>
    <dsp:sp modelId="{DEBF3C11-FC23-43F9-ABF1-58F0F9102276}">
      <dsp:nvSpPr>
        <dsp:cNvPr id="0" name=""/>
        <dsp:cNvSpPr/>
      </dsp:nvSpPr>
      <dsp:spPr>
        <a:xfrm>
          <a:off x="2978775" y="1177970"/>
          <a:ext cx="2707977" cy="21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/>
            <a:t>A estratégia inclui monitoramento contínuo, retreinamento e governança algorítmica com logs, versionamento e auditoria para garantir transparência.</a:t>
          </a:r>
          <a:endParaRPr lang="pt-BR" sz="1400" kern="1200" noProof="0" dirty="0"/>
        </a:p>
      </dsp:txBody>
      <dsp:txXfrm>
        <a:off x="2978775" y="1177970"/>
        <a:ext cx="2707977" cy="2162100"/>
      </dsp:txXfrm>
    </dsp:sp>
    <dsp:sp modelId="{0C5A16BD-4E13-41DA-B838-69010913FBF9}">
      <dsp:nvSpPr>
        <dsp:cNvPr id="0" name=""/>
        <dsp:cNvSpPr/>
      </dsp:nvSpPr>
      <dsp:spPr>
        <a:xfrm>
          <a:off x="5957551" y="0"/>
          <a:ext cx="2707977" cy="90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0" i="0" kern="1200" noProof="0" dirty="0"/>
            <a:t>Conclusão e Recomendações</a:t>
          </a:r>
          <a:endParaRPr lang="pt-BR" sz="1800" kern="1200" noProof="0" dirty="0"/>
        </a:p>
      </dsp:txBody>
      <dsp:txXfrm>
        <a:off x="5957551" y="0"/>
        <a:ext cx="2707977" cy="902775"/>
      </dsp:txXfrm>
    </dsp:sp>
    <dsp:sp modelId="{EB10405B-DB78-4291-B08F-D5A8F8CCD318}">
      <dsp:nvSpPr>
        <dsp:cNvPr id="0" name=""/>
        <dsp:cNvSpPr/>
      </dsp:nvSpPr>
      <dsp:spPr>
        <a:xfrm>
          <a:off x="5957551" y="1177970"/>
          <a:ext cx="2707977" cy="21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/>
            <a:t>O projeto equilibra desempenho técnico, impacto financeiro e ética, recomendando implantação piloto e evolução para produção orientada a dados.</a:t>
          </a:r>
          <a:endParaRPr lang="pt-BR" sz="1400" kern="1200" noProof="0" dirty="0"/>
        </a:p>
      </dsp:txBody>
      <dsp:txXfrm>
        <a:off x="5957551" y="1177970"/>
        <a:ext cx="2707977" cy="216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87EF1B-3089-4752-BFCD-CDC3014626A0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29F3FAF-CC6A-478D-BF6B-BD1EE87BC1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1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7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67A58-5AFB-2ADE-F045-29C7BC5B5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5B692-943F-9576-7D17-288EB9D77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560A8-CFE8-D225-C910-238554653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D2A1E-2F50-DBF7-0B63-5A5377E3F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61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82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2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A66E7-A956-8B33-674E-2856E4A8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BDD17-716C-B7B2-2A99-97284409E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ED153-35D5-BBE6-CE97-66AA512BB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733AC-7ADB-6E14-A5C7-397E1E93D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EFF46E-6B43-41F9-9272-B566D03A25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63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0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22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28CE8-845D-8E18-987A-34F5FF30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D534A-2255-9DDD-D94F-8983560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EA6CC-34AE-4AEC-74C3-745434330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5E0F3-14DC-078A-4268-37CF19637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3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1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10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489DC-34ED-3A3C-11E2-4C6E716A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42307-C551-F046-983E-6D21C8111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F540B-DE44-225F-D067-714F83F46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402CA-7E51-1BFB-486D-536E775FF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8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7667-F64A-FA00-832E-1E4A4475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C8284-6A93-A11B-5ED3-DB3B9810C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33902-378A-690B-455D-E0F50280C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E95C0-BF93-BBA1-23D1-F12302D03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63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FCC5-8DA8-8B7F-3FE3-F6C7A727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01020-0107-F7F5-F5DE-4717B0198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2F42-FA52-55D8-1C8C-A08C4F842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62A44-CC0B-11C8-5A75-12AE751F9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62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1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0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9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506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6504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64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m grande, centraliza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DE90F28-AFBB-4AB2-AA79-6D3F72ED131B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296F44EC-3250-3BC6-1F53-5567C762E25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388206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052" y="5870448"/>
            <a:ext cx="8311896" cy="694944"/>
          </a:xfrm>
        </p:spPr>
        <p:txBody>
          <a:bodyPr rtlCol="0" anchor="t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728" y="4297680"/>
            <a:ext cx="9692640" cy="1463040"/>
          </a:xfrm>
        </p:spPr>
        <p:txBody>
          <a:bodyPr rtlCol="0" anchor="b">
            <a:no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53227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nstrativ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0" y="2194560"/>
            <a:ext cx="8266176" cy="4142232"/>
          </a:xfrm>
        </p:spPr>
        <p:txBody>
          <a:bodyPr rtlCol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400" b="0">
                <a:solidFill>
                  <a:schemeClr val="tx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000" b="0">
                <a:solidFill>
                  <a:schemeClr val="tx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200" b="0">
                <a:solidFill>
                  <a:schemeClr val="tx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2800" b="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 a Instrução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6210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7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m e texto menores em arco empilh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DE90F28-AFBB-4AB2-AA79-6D3F72ED131B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7D5047A-8374-81B9-9ABD-CFA7D417D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23488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9BE07FF4-BF4B-6398-D1A0-BFF55DCF086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471121" y="1298448"/>
            <a:ext cx="2132678" cy="2132678"/>
          </a:xfrm>
          <a:custGeom>
            <a:avLst/>
            <a:gdLst>
              <a:gd name="connsiteX0" fmla="*/ 1066339 w 2132678"/>
              <a:gd name="connsiteY0" fmla="*/ 0 h 2132678"/>
              <a:gd name="connsiteX1" fmla="*/ 2132678 w 2132678"/>
              <a:gd name="connsiteY1" fmla="*/ 1066339 h 2132678"/>
              <a:gd name="connsiteX2" fmla="*/ 2132678 w 2132678"/>
              <a:gd name="connsiteY2" fmla="*/ 2132678 h 2132678"/>
              <a:gd name="connsiteX3" fmla="*/ 0 w 2132678"/>
              <a:gd name="connsiteY3" fmla="*/ 2132678 h 2132678"/>
              <a:gd name="connsiteX4" fmla="*/ 0 w 2132678"/>
              <a:gd name="connsiteY4" fmla="*/ 1066339 h 2132678"/>
              <a:gd name="connsiteX5" fmla="*/ 1066339 w 2132678"/>
              <a:gd name="connsiteY5" fmla="*/ 0 h 21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2678" h="2132678">
                <a:moveTo>
                  <a:pt x="1066339" y="0"/>
                </a:moveTo>
                <a:cubicBezTo>
                  <a:pt x="1655262" y="0"/>
                  <a:pt x="2132678" y="477416"/>
                  <a:pt x="2132678" y="1066339"/>
                </a:cubicBezTo>
                <a:lnTo>
                  <a:pt x="2132678" y="2132678"/>
                </a:lnTo>
                <a:lnTo>
                  <a:pt x="0" y="2132678"/>
                </a:lnTo>
                <a:lnTo>
                  <a:pt x="0" y="1066339"/>
                </a:lnTo>
                <a:cubicBezTo>
                  <a:pt x="0" y="477416"/>
                  <a:pt x="477416" y="0"/>
                  <a:pt x="1066339" y="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304" y="841248"/>
            <a:ext cx="5486400" cy="5340096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3813048"/>
            <a:ext cx="3959352" cy="2157984"/>
          </a:xfrm>
        </p:spPr>
        <p:txBody>
          <a:bodyPr rtlCol="0" anchor="t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79673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m em arco e texto empilh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DE90F28-AFBB-4AB2-AA79-6D3F72ED131B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4E5AAB3D-814D-597A-6ADE-F522A8116DC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257301" y="1097280"/>
            <a:ext cx="3776470" cy="3168100"/>
          </a:xfrm>
          <a:custGeom>
            <a:avLst/>
            <a:gdLst>
              <a:gd name="connsiteX0" fmla="*/ 1888235 w 3776470"/>
              <a:gd name="connsiteY0" fmla="*/ 0 h 3168100"/>
              <a:gd name="connsiteX1" fmla="*/ 3776470 w 3776470"/>
              <a:gd name="connsiteY1" fmla="*/ 1888235 h 3168100"/>
              <a:gd name="connsiteX2" fmla="*/ 3776470 w 3776470"/>
              <a:gd name="connsiteY2" fmla="*/ 3168100 h 3168100"/>
              <a:gd name="connsiteX3" fmla="*/ 0 w 3776470"/>
              <a:gd name="connsiteY3" fmla="*/ 3168100 h 3168100"/>
              <a:gd name="connsiteX4" fmla="*/ 0 w 3776470"/>
              <a:gd name="connsiteY4" fmla="*/ 1888235 h 3168100"/>
              <a:gd name="connsiteX5" fmla="*/ 1888235 w 3776470"/>
              <a:gd name="connsiteY5" fmla="*/ 0 h 316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6470" h="3168100">
                <a:moveTo>
                  <a:pt x="1888235" y="0"/>
                </a:moveTo>
                <a:cubicBezTo>
                  <a:pt x="2931078" y="0"/>
                  <a:pt x="3776470" y="845392"/>
                  <a:pt x="3776470" y="1888235"/>
                </a:cubicBezTo>
                <a:lnTo>
                  <a:pt x="3776470" y="3168100"/>
                </a:lnTo>
                <a:lnTo>
                  <a:pt x="0" y="3168100"/>
                </a:lnTo>
                <a:lnTo>
                  <a:pt x="0" y="1888235"/>
                </a:lnTo>
                <a:cubicBezTo>
                  <a:pt x="0" y="845392"/>
                  <a:pt x="845392" y="0"/>
                  <a:pt x="1888235" y="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 rtlCol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464" y="841248"/>
            <a:ext cx="4215384" cy="533095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4608576"/>
            <a:ext cx="4169664" cy="1609344"/>
          </a:xfrm>
        </p:spPr>
        <p:txBody>
          <a:bodyPr rtlCol="0" anchor="t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84770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10">
            <a:extLst>
              <a:ext uri="{FF2B5EF4-FFF2-40B4-BE49-F238E27FC236}">
                <a16:creationId xmlns:a16="http://schemas.microsoft.com/office/drawing/2014/main" id="{DC4B7516-5913-5545-9187-9474558F1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8652" y="491867"/>
            <a:ext cx="8774697" cy="5855793"/>
          </a:xfrm>
          <a:custGeom>
            <a:avLst/>
            <a:gdLst>
              <a:gd name="connsiteX0" fmla="*/ 4387350 w 8774697"/>
              <a:gd name="connsiteY0" fmla="*/ 0 h 5855793"/>
              <a:gd name="connsiteX1" fmla="*/ 8774697 w 8774697"/>
              <a:gd name="connsiteY1" fmla="*/ 4387348 h 5855793"/>
              <a:gd name="connsiteX2" fmla="*/ 8774697 w 8774697"/>
              <a:gd name="connsiteY2" fmla="*/ 5468251 h 5855793"/>
              <a:gd name="connsiteX3" fmla="*/ 8774697 w 8774697"/>
              <a:gd name="connsiteY3" fmla="*/ 5855793 h 5855793"/>
              <a:gd name="connsiteX4" fmla="*/ 0 w 8774697"/>
              <a:gd name="connsiteY4" fmla="*/ 5855793 h 5855793"/>
              <a:gd name="connsiteX5" fmla="*/ 0 w 8774697"/>
              <a:gd name="connsiteY5" fmla="*/ 5468251 h 5855793"/>
              <a:gd name="connsiteX6" fmla="*/ 0 w 8774697"/>
              <a:gd name="connsiteY6" fmla="*/ 4387348 h 5855793"/>
              <a:gd name="connsiteX7" fmla="*/ 4387350 w 8774697"/>
              <a:gd name="connsiteY7" fmla="*/ 0 h 585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4697" h="5855793">
                <a:moveTo>
                  <a:pt x="4387350" y="0"/>
                </a:moveTo>
                <a:cubicBezTo>
                  <a:pt x="6810414" y="0"/>
                  <a:pt x="8774697" y="1964283"/>
                  <a:pt x="8774697" y="4387348"/>
                </a:cubicBezTo>
                <a:lnTo>
                  <a:pt x="8774697" y="5468251"/>
                </a:lnTo>
                <a:lnTo>
                  <a:pt x="8774697" y="5855793"/>
                </a:lnTo>
                <a:lnTo>
                  <a:pt x="0" y="5855793"/>
                </a:lnTo>
                <a:lnTo>
                  <a:pt x="0" y="5468251"/>
                </a:lnTo>
                <a:lnTo>
                  <a:pt x="0" y="4387348"/>
                </a:lnTo>
                <a:cubicBezTo>
                  <a:pt x="0" y="1964283"/>
                  <a:pt x="1964285" y="0"/>
                  <a:pt x="4387350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2221" y="2552052"/>
            <a:ext cx="8467558" cy="3689909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ctr">
              <a:defRPr sz="1600">
                <a:solidFill>
                  <a:schemeClr val="tx1"/>
                </a:solidFill>
              </a:defRPr>
            </a:lvl2pPr>
            <a:lvl3pPr algn="ctr">
              <a:defRPr sz="140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221" y="968260"/>
            <a:ext cx="8467558" cy="146304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01004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3192" y="2533094"/>
            <a:ext cx="8012694" cy="3689909"/>
          </a:xfrm>
        </p:spPr>
        <p:txBody>
          <a:bodyPr rtlCol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l">
              <a:defRPr sz="1600">
                <a:solidFill>
                  <a:schemeClr val="tx1"/>
                </a:solidFill>
              </a:defRPr>
            </a:lvl2pPr>
            <a:lvl3pPr algn="l">
              <a:defRPr sz="1400">
                <a:solidFill>
                  <a:schemeClr val="tx1"/>
                </a:solidFill>
              </a:defRPr>
            </a:lvl3pPr>
            <a:lvl4pPr algn="l">
              <a:defRPr sz="1200">
                <a:solidFill>
                  <a:schemeClr val="tx1"/>
                </a:solidFill>
              </a:defRPr>
            </a:lvl4pPr>
            <a:lvl5pPr algn="l"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192" y="921782"/>
            <a:ext cx="8012703" cy="1463040"/>
          </a:xfrm>
        </p:spPr>
        <p:txBody>
          <a:bodyPr rtlCol="0"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899D92D-13BB-E0E1-DD69-482838D5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807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4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7FF92564-5D22-DD17-7349-0DA77856688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2104" y="777240"/>
            <a:ext cx="3074384" cy="5242544"/>
          </a:xfrm>
          <a:custGeom>
            <a:avLst/>
            <a:gdLst>
              <a:gd name="connsiteX0" fmla="*/ 1538017 w 3074384"/>
              <a:gd name="connsiteY0" fmla="*/ 0 h 5242544"/>
              <a:gd name="connsiteX1" fmla="*/ 3074384 w 3074384"/>
              <a:gd name="connsiteY1" fmla="*/ 1536369 h 5242544"/>
              <a:gd name="connsiteX2" fmla="*/ 3074382 w 3074384"/>
              <a:gd name="connsiteY2" fmla="*/ 2196551 h 5242544"/>
              <a:gd name="connsiteX3" fmla="*/ 3074384 w 3074384"/>
              <a:gd name="connsiteY3" fmla="*/ 2196577 h 5242544"/>
              <a:gd name="connsiteX4" fmla="*/ 3074380 w 3074384"/>
              <a:gd name="connsiteY4" fmla="*/ 4128973 h 5242544"/>
              <a:gd name="connsiteX5" fmla="*/ 3074384 w 3074384"/>
              <a:gd name="connsiteY5" fmla="*/ 4128973 h 5242544"/>
              <a:gd name="connsiteX6" fmla="*/ 3074384 w 3074384"/>
              <a:gd name="connsiteY6" fmla="*/ 5242544 h 5242544"/>
              <a:gd name="connsiteX7" fmla="*/ 0 w 3074384"/>
              <a:gd name="connsiteY7" fmla="*/ 5242544 h 5242544"/>
              <a:gd name="connsiteX8" fmla="*/ 0 w 3074384"/>
              <a:gd name="connsiteY8" fmla="*/ 4128973 h 5242544"/>
              <a:gd name="connsiteX9" fmla="*/ 1646 w 3074384"/>
              <a:gd name="connsiteY9" fmla="*/ 4128973 h 5242544"/>
              <a:gd name="connsiteX10" fmla="*/ 1647 w 3074384"/>
              <a:gd name="connsiteY10" fmla="*/ 1536369 h 5242544"/>
              <a:gd name="connsiteX11" fmla="*/ 1538017 w 3074384"/>
              <a:gd name="connsiteY11" fmla="*/ 0 h 52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4384" h="5242544">
                <a:moveTo>
                  <a:pt x="1538017" y="0"/>
                </a:moveTo>
                <a:cubicBezTo>
                  <a:pt x="2386529" y="0"/>
                  <a:pt x="3074384" y="687856"/>
                  <a:pt x="3074384" y="1536369"/>
                </a:cubicBezTo>
                <a:lnTo>
                  <a:pt x="3074382" y="2196551"/>
                </a:lnTo>
                <a:cubicBezTo>
                  <a:pt x="3074383" y="2196560"/>
                  <a:pt x="3074383" y="2196568"/>
                  <a:pt x="3074384" y="2196577"/>
                </a:cubicBezTo>
                <a:lnTo>
                  <a:pt x="3074380" y="4128973"/>
                </a:lnTo>
                <a:lnTo>
                  <a:pt x="3074384" y="4128973"/>
                </a:lnTo>
                <a:lnTo>
                  <a:pt x="3074384" y="5242544"/>
                </a:lnTo>
                <a:lnTo>
                  <a:pt x="0" y="5242544"/>
                </a:lnTo>
                <a:lnTo>
                  <a:pt x="0" y="4128973"/>
                </a:lnTo>
                <a:lnTo>
                  <a:pt x="1646" y="4128973"/>
                </a:lnTo>
                <a:lnTo>
                  <a:pt x="1647" y="1536369"/>
                </a:lnTo>
                <a:cubicBezTo>
                  <a:pt x="1647" y="687856"/>
                  <a:pt x="689503" y="0"/>
                  <a:pt x="1538017" y="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  <a:ln w="6350">
            <a:noFill/>
          </a:ln>
        </p:spPr>
        <p:txBody>
          <a:bodyPr wrap="square" rtlCol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38592" y="2286000"/>
            <a:ext cx="7223760" cy="3689909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ctr">
              <a:defRPr sz="1600">
                <a:solidFill>
                  <a:schemeClr val="tx1"/>
                </a:solidFill>
              </a:defRPr>
            </a:lvl2pPr>
            <a:lvl3pPr algn="ctr">
              <a:defRPr sz="140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32" y="548640"/>
            <a:ext cx="7223760" cy="146304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5202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4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Forma Livre 7">
            <a:extLst>
              <a:ext uri="{FF2B5EF4-FFF2-40B4-BE49-F238E27FC236}">
                <a16:creationId xmlns:a16="http://schemas.microsoft.com/office/drawing/2014/main" id="{18635FB0-5AEA-9636-A15E-93C1EB831460}"/>
              </a:ext>
            </a:extLst>
          </p:cNvPr>
          <p:cNvSpPr/>
          <p:nvPr userDrawn="1"/>
        </p:nvSpPr>
        <p:spPr>
          <a:xfrm>
            <a:off x="736544" y="535380"/>
            <a:ext cx="3585586" cy="5725395"/>
          </a:xfrm>
          <a:custGeom>
            <a:avLst/>
            <a:gdLst>
              <a:gd name="connsiteX0" fmla="*/ 1793755 w 3585586"/>
              <a:gd name="connsiteY0" fmla="*/ 0 h 5725395"/>
              <a:gd name="connsiteX1" fmla="*/ 3585586 w 3585586"/>
              <a:gd name="connsiteY1" fmla="*/ 1791833 h 5725395"/>
              <a:gd name="connsiteX2" fmla="*/ 3585584 w 3585586"/>
              <a:gd name="connsiteY2" fmla="*/ 2561789 h 5725395"/>
              <a:gd name="connsiteX3" fmla="*/ 3585586 w 3585586"/>
              <a:gd name="connsiteY3" fmla="*/ 2561819 h 5725395"/>
              <a:gd name="connsiteX4" fmla="*/ 3585581 w 3585586"/>
              <a:gd name="connsiteY4" fmla="*/ 4815530 h 5725395"/>
              <a:gd name="connsiteX5" fmla="*/ 3585586 w 3585586"/>
              <a:gd name="connsiteY5" fmla="*/ 4815530 h 5725395"/>
              <a:gd name="connsiteX6" fmla="*/ 3585586 w 3585586"/>
              <a:gd name="connsiteY6" fmla="*/ 5725395 h 5725395"/>
              <a:gd name="connsiteX7" fmla="*/ 0 w 3585586"/>
              <a:gd name="connsiteY7" fmla="*/ 5725395 h 5725395"/>
              <a:gd name="connsiteX8" fmla="*/ 0 w 3585586"/>
              <a:gd name="connsiteY8" fmla="*/ 4815530 h 5725395"/>
              <a:gd name="connsiteX9" fmla="*/ 1920 w 3585586"/>
              <a:gd name="connsiteY9" fmla="*/ 4815530 h 5725395"/>
              <a:gd name="connsiteX10" fmla="*/ 1921 w 3585586"/>
              <a:gd name="connsiteY10" fmla="*/ 1791833 h 5725395"/>
              <a:gd name="connsiteX11" fmla="*/ 1793755 w 3585586"/>
              <a:gd name="connsiteY11" fmla="*/ 0 h 572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5586" h="5725395">
                <a:moveTo>
                  <a:pt x="1793755" y="0"/>
                </a:moveTo>
                <a:cubicBezTo>
                  <a:pt x="2783356" y="0"/>
                  <a:pt x="3585586" y="802231"/>
                  <a:pt x="3585586" y="1791833"/>
                </a:cubicBezTo>
                <a:lnTo>
                  <a:pt x="3585584" y="2561789"/>
                </a:lnTo>
                <a:cubicBezTo>
                  <a:pt x="3585585" y="2561799"/>
                  <a:pt x="3585585" y="2561809"/>
                  <a:pt x="3585586" y="2561819"/>
                </a:cubicBezTo>
                <a:lnTo>
                  <a:pt x="3585581" y="4815530"/>
                </a:lnTo>
                <a:lnTo>
                  <a:pt x="3585586" y="4815530"/>
                </a:lnTo>
                <a:lnTo>
                  <a:pt x="3585586" y="5725395"/>
                </a:lnTo>
                <a:lnTo>
                  <a:pt x="0" y="5725395"/>
                </a:lnTo>
                <a:lnTo>
                  <a:pt x="0" y="4815530"/>
                </a:lnTo>
                <a:lnTo>
                  <a:pt x="1920" y="4815530"/>
                </a:lnTo>
                <a:lnTo>
                  <a:pt x="1921" y="1791833"/>
                </a:lnTo>
                <a:cubicBezTo>
                  <a:pt x="1921" y="802231"/>
                  <a:pt x="804152" y="0"/>
                  <a:pt x="1793755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79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  <p:sldLayoutId id="2147483988" r:id="rId15"/>
    <p:sldLayoutId id="2147483989" r:id="rId16"/>
    <p:sldLayoutId id="2147483990" r:id="rId17"/>
    <p:sldLayoutId id="2147483991" r:id="rId18"/>
    <p:sldLayoutId id="2147483992" r:id="rId19"/>
    <p:sldLayoutId id="2147483993" r:id="rId20"/>
    <p:sldLayoutId id="2147483994" r:id="rId21"/>
    <p:sldLayoutId id="2147483766" r:id="rId22"/>
    <p:sldLayoutId id="2147483935" r:id="rId23"/>
    <p:sldLayoutId id="2147483933" r:id="rId2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umjeitomanso.blogspot.com/2019/05/falemos-entao-de-sexo-de-estatistica-de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www.mises.org.es/2016/07/el-rol-de-las-utilidade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uvagpclass.wordpress.com/2017/11/20/analise-de-viabilidade-ro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tecflow.com.br/2025/11/26/levantamento-revela-os-10-veiculos-dos-anos-1980-mais-buscados-atualmente-no-brasil-segundo-a-webmoto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copmadrid.org/wp/armonia-y-altas-capacidades-potencial-que-busca-un-equilibrio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00E0378-7688-C135-61A0-360C26365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pt-BR" noProof="0" dirty="0"/>
              <a:t>Entendendo e atendendo clientes com maior poder aquisitivo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C0523-8933-3BB4-2B63-83131C3C2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pt-BR" noProof="0" dirty="0"/>
              <a:t>Segmentação de Clientes de Alta Renda</a:t>
            </a:r>
          </a:p>
        </p:txBody>
      </p:sp>
      <p:pic>
        <p:nvPicPr>
          <p:cNvPr id="7" name="Picture 6" descr="Compre dinheiro pelo seu ouro!  Muita gente precisa de dinheiro extra para pagar contas, então vendem suas joias em dinheiro.">
            <a:extLst>
              <a:ext uri="{FF2B5EF4-FFF2-40B4-BE49-F238E27FC236}">
                <a16:creationId xmlns:a16="http://schemas.microsoft.com/office/drawing/2014/main" id="{4E624195-EDA8-430E-8ACD-15F3BD06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18" b="33801"/>
          <a:stretch>
            <a:fillRect/>
          </a:stretch>
        </p:blipFill>
        <p:spPr>
          <a:xfrm>
            <a:off x="20" y="1"/>
            <a:ext cx="12191980" cy="3882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07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5849-3D19-C853-0EA7-583EFC69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3A4F500A-4D36-5DDF-0610-61FD6C200A2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000" r="15000"/>
          <a:stretch>
            <a:fillRect/>
          </a:stretch>
        </p:blipFill>
        <p:spPr>
          <a:xfrm>
            <a:off x="1096963" y="933450"/>
            <a:ext cx="2879725" cy="287972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0A42372-3AD9-B261-73FC-37CC4861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noProof="0" dirty="0"/>
              <a:t>Tabela de Métricas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B9B9DC94-E029-E138-71F7-083B72C99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47111690"/>
              </p:ext>
            </p:extLst>
          </p:nvPr>
        </p:nvGraphicFramePr>
        <p:xfrm>
          <a:off x="5406390" y="1210309"/>
          <a:ext cx="6446522" cy="4226437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007127">
                  <a:extLst>
                    <a:ext uri="{9D8B030D-6E8A-4147-A177-3AD203B41FA5}">
                      <a16:colId xmlns:a16="http://schemas.microsoft.com/office/drawing/2014/main" val="376592322"/>
                    </a:ext>
                  </a:extLst>
                </a:gridCol>
                <a:gridCol w="914534">
                  <a:extLst>
                    <a:ext uri="{9D8B030D-6E8A-4147-A177-3AD203B41FA5}">
                      <a16:colId xmlns:a16="http://schemas.microsoft.com/office/drawing/2014/main" val="3163503611"/>
                    </a:ext>
                  </a:extLst>
                </a:gridCol>
                <a:gridCol w="913775">
                  <a:extLst>
                    <a:ext uri="{9D8B030D-6E8A-4147-A177-3AD203B41FA5}">
                      <a16:colId xmlns:a16="http://schemas.microsoft.com/office/drawing/2014/main" val="352717389"/>
                    </a:ext>
                  </a:extLst>
                </a:gridCol>
                <a:gridCol w="902392">
                  <a:extLst>
                    <a:ext uri="{9D8B030D-6E8A-4147-A177-3AD203B41FA5}">
                      <a16:colId xmlns:a16="http://schemas.microsoft.com/office/drawing/2014/main" val="3948196566"/>
                    </a:ext>
                  </a:extLst>
                </a:gridCol>
                <a:gridCol w="902392">
                  <a:extLst>
                    <a:ext uri="{9D8B030D-6E8A-4147-A177-3AD203B41FA5}">
                      <a16:colId xmlns:a16="http://schemas.microsoft.com/office/drawing/2014/main" val="922236111"/>
                    </a:ext>
                  </a:extLst>
                </a:gridCol>
                <a:gridCol w="902392">
                  <a:extLst>
                    <a:ext uri="{9D8B030D-6E8A-4147-A177-3AD203B41FA5}">
                      <a16:colId xmlns:a16="http://schemas.microsoft.com/office/drawing/2014/main" val="2272889630"/>
                    </a:ext>
                  </a:extLst>
                </a:gridCol>
                <a:gridCol w="903910">
                  <a:extLst>
                    <a:ext uri="{9D8B030D-6E8A-4147-A177-3AD203B41FA5}">
                      <a16:colId xmlns:a16="http://schemas.microsoft.com/office/drawing/2014/main" val="2087264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Modelo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Acurácia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Precisão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Recall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F1-Score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ROC-AUC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Tempo (s)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6844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Gradient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Boosting</a:t>
                      </a:r>
                      <a:r>
                        <a:rPr lang="pt-BR" sz="1100" kern="100" noProof="0" dirty="0">
                          <a:effectLst/>
                        </a:rPr>
                        <a:t> (Otimizado)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0.8633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0.7570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0.6602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0.7053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0.9212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98.34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100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Decision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Tree</a:t>
                      </a:r>
                      <a:r>
                        <a:rPr lang="pt-BR" sz="1100" kern="100" noProof="0" dirty="0">
                          <a:effectLst/>
                        </a:rPr>
                        <a:t>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0.8480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0.7088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0.6555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0.6811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0.8984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0.04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206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Gradient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Boosting</a:t>
                      </a:r>
                      <a:r>
                        <a:rPr lang="pt-BR" sz="1100" kern="100" noProof="0" dirty="0">
                          <a:effectLst/>
                        </a:rPr>
                        <a:t> (Default)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0.8571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0.7704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0.6029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0.6764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0.9124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1.76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4124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Random Forest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0.8521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0.7972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0.5403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0.6441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0.9161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46.27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570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KNN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0.8312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0.6874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0.5837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0.6314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0.8796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45.60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2295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Decision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Tree</a:t>
                      </a:r>
                      <a:r>
                        <a:rPr lang="pt-BR" sz="1100" kern="100" noProof="0" dirty="0">
                          <a:effectLst/>
                        </a:rPr>
                        <a:t> (New)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0.8404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0.7441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0.5420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0.6272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0.8874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0.05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3710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KNN (New)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0.8254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0.6750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0.5687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0.6173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0.8599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22.37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6132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Logistic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Regression</a:t>
                      </a:r>
                      <a:r>
                        <a:rPr lang="pt-BR" sz="1100" kern="100" noProof="0" dirty="0">
                          <a:effectLst/>
                        </a:rPr>
                        <a:t>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0.8184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0.7279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0.4257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0.5372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0.8499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3.24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929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Logistic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Regression</a:t>
                      </a:r>
                      <a:r>
                        <a:rPr lang="pt-BR" sz="1100" kern="100" noProof="0" dirty="0">
                          <a:effectLst/>
                        </a:rPr>
                        <a:t> (New)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0.8027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0.6982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0.3578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0.4731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0.8169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8533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41925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714C3C-DFB1-7C67-9D71-BE878182D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10633" y="655692"/>
            <a:ext cx="6970734" cy="950084"/>
          </a:xfrm>
        </p:spPr>
        <p:txBody>
          <a:bodyPr anchor="t">
            <a:noAutofit/>
          </a:bodyPr>
          <a:lstStyle/>
          <a:p>
            <a:pPr algn="ctr"/>
            <a:r>
              <a:rPr lang="pt-BR" sz="4000" noProof="0" dirty="0"/>
              <a:t>Performance x Custo</a:t>
            </a:r>
          </a:p>
        </p:txBody>
      </p:sp>
      <p:pic>
        <p:nvPicPr>
          <p:cNvPr id="2" name="Imagem 1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4E1FB33A-D46F-2783-A7E0-CD255C3B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79" y="1647882"/>
            <a:ext cx="7339842" cy="4387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310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B11AB2D-421C-8465-11E6-B76DDB4DF2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30716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80495" y="2698179"/>
          <a:ext cx="9525635" cy="3213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Content Placeholder 6" descr="Ilustração 3D">
            <a:extLst>
              <a:ext uri="{FF2B5EF4-FFF2-40B4-BE49-F238E27FC236}">
                <a16:creationId xmlns:a16="http://schemas.microsoft.com/office/drawing/2014/main" id="{999C65B2-3467-728B-B9FA-715BB42EA15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050" b="8050"/>
          <a:stretch>
            <a:fillRect/>
          </a:stretch>
        </p:blipFill>
        <p:spPr>
          <a:xfrm>
            <a:off x="680495" y="312270"/>
            <a:ext cx="2979309" cy="2012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33B116-6C24-EB9C-C501-DD6E816B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285" y="563081"/>
            <a:ext cx="579464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Definição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263623547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D2B2E-3F17-F5D7-C0CE-92B47098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F5A7C-A314-997E-43CC-23D6DF96A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A396FC-F0A1-A972-4D7E-D96FE0814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38316-EDDF-7DEF-68E0-B58E9506D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550E8A-33C1-06E3-216A-48D40B2ED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46C56F-1C9F-D333-F2E4-B70AEBF20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FD4C52-328C-BB32-E62F-3659C3026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772FF53-913E-2DC5-EFEF-38A9728F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77C68-9A70-23BE-A025-1BC559A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285" y="563081"/>
            <a:ext cx="579464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BR" sz="3600" noProof="0" dirty="0"/>
              <a:t>Impacto Comercial e Considerações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452079-4B1E-B985-34D7-A2645D712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701BADD-1DDD-30D7-6A6D-8E56D9E9D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A310FA-0FCB-3E7A-5594-77BDF576B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42F0E2-18F7-1E39-3C60-4297093E1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25E130D-C56C-10D5-D5F8-45DD82E9C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03A04E-2C21-70AB-B01D-5109DB977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25A467A-0CF3-926F-F3C7-8C7F7B2043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84211" y="2698179"/>
          <a:ext cx="8665529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 descr="Forma&#10;&#10;O conteúdo gerado por IA pode estar incorreto.">
            <a:extLst>
              <a:ext uri="{FF2B5EF4-FFF2-40B4-BE49-F238E27FC236}">
                <a16:creationId xmlns:a16="http://schemas.microsoft.com/office/drawing/2014/main" id="{A36276C0-CF6C-E261-A9E9-C7E7FD404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80495" y="308615"/>
            <a:ext cx="2979309" cy="20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4181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AB1DBE-2445-BA86-086A-6AA64DB2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6" y="3935712"/>
            <a:ext cx="3110967" cy="1249606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Conclusão e Benefícios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3C02-C6C5-4D0A-830B-4377A6EF787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Ampliação de Clientes de Alta Renda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O modelo amplia a captação de clientes com maior potencial financeiro, aumentando as oportunidades de negócio.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Eficiência nas Ações Comerciais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Equipes comerciais direcionam produtos adequados, reduzindo abordagens irrelevantes e otimizando resultados.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Fortalecimento do Uso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Uso estratégico de dados melhora o relacionamento com investidores e orienta decisões comerciais.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Inteligência Artificial para Valor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A inteligência artificial atua como ferramenta estratégica para gerar valor e aprimorar a experiência do cliente.</a:t>
            </a:r>
          </a:p>
        </p:txBody>
      </p:sp>
      <p:pic>
        <p:nvPicPr>
          <p:cNvPr id="5" name="Espaço Reservado para Imagem 4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38AD183-F959-322F-B566-5701F50C800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000" r="8000"/>
          <a:stretch>
            <a:fillRect/>
          </a:stretch>
        </p:blipFill>
        <p:spPr>
          <a:xfrm>
            <a:off x="1097460" y="933048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11267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B7FA65-11E9-4EC2-55A5-02E3A0EF8D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357884"/>
            <a:ext cx="8266176" cy="861209"/>
          </a:xfrm>
        </p:spPr>
        <p:txBody>
          <a:bodyPr anchor="t">
            <a:normAutofit/>
          </a:bodyPr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FAECB0-A066-9633-3D2D-9E08E2A78668}"/>
              </a:ext>
            </a:extLst>
          </p:cNvPr>
          <p:cNvSpPr txBox="1"/>
          <p:nvPr/>
        </p:nvSpPr>
        <p:spPr>
          <a:xfrm>
            <a:off x="892649" y="2219093"/>
            <a:ext cx="10041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No mercado financeiro, um dos maiores desafios é avaliar corretamente o perfil de cada cliente para oferecer produtos relevantes e alinhados às suas necessidades.</a:t>
            </a:r>
          </a:p>
          <a:p>
            <a:endParaRPr lang="pt-BR" noProof="0" dirty="0"/>
          </a:p>
          <a:p>
            <a:r>
              <a:rPr lang="pt-BR" noProof="0" dirty="0"/>
              <a:t>Visando conectar clientes e produtos, aprimorando o direcionamento das ações de marketing, propomos a adoção de um modelo preditivo de classificação para identificar potenciais clientes de alta renda, baseado em suas características socioeconômicas.</a:t>
            </a:r>
          </a:p>
        </p:txBody>
      </p:sp>
    </p:spTree>
    <p:extLst>
      <p:ext uri="{BB962C8B-B14F-4D97-AF65-F5344CB8AC3E}">
        <p14:creationId xmlns:p14="http://schemas.microsoft.com/office/powerpoint/2010/main" val="2109620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Jovem empresário lendo relatórios de vendas">
            <a:extLst>
              <a:ext uri="{FF2B5EF4-FFF2-40B4-BE49-F238E27FC236}">
                <a16:creationId xmlns:a16="http://schemas.microsoft.com/office/drawing/2014/main" id="{07B42FE5-5111-4C14-AB6B-AC8176FDC09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6626" r="16626"/>
          <a:stretch>
            <a:fillRect/>
          </a:stretch>
        </p:blipFill>
        <p:spPr>
          <a:xfrm>
            <a:off x="1097460" y="933048"/>
            <a:ext cx="2880000" cy="288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140974-0D5F-10E7-6731-B9622150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Objetivo do Projeto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10431-4AB3-4CED-8922-C43212ED5EB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Ferramenta de Machine Learning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Desenvolver ferramenta para identificar clientes com renda anual superior a US$ 100 mil usando Machine Learning.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Foco em Clientes Qualificados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Concentrar esforços comerciais em prospects com maior potencial de investimento para aumentar conversão.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Otimização de Recursos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Reduzir disparos genéricos e otimizar recursos para uma estratégia assertiva orientada por dados.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Relacionamento Personalizado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Fortalecer relações com clientes estratégicos oferecendo soluções personalizadas alinhadas ao perfil econômico.</a:t>
            </a:r>
          </a:p>
        </p:txBody>
      </p:sp>
    </p:spTree>
    <p:extLst>
      <p:ext uri="{BB962C8B-B14F-4D97-AF65-F5344CB8AC3E}">
        <p14:creationId xmlns:p14="http://schemas.microsoft.com/office/powerpoint/2010/main" val="2820257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6424-8523-D21D-25A0-A2C2CD33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4E1596-EC1C-F298-67D6-A73597CF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>
                <a:latin typeface="+mj-lt"/>
                <a:ea typeface="+mj-ea"/>
                <a:cs typeface="+mj-cs"/>
              </a:rPr>
              <a:t>DataSet Usado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FD16C-C035-2A5E-8EFB-F085B77D270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1400" b="1"/>
              <a:t>Dataset</a:t>
            </a:r>
            <a:endParaRPr lang="pt-BR" sz="1400"/>
          </a:p>
          <a:p>
            <a:endParaRPr lang="pt-BR" sz="1400"/>
          </a:p>
          <a:p>
            <a:r>
              <a:rPr lang="pt-BR" sz="1400"/>
              <a:t>Adult Census Income. https://www.kaggle.com/datasets/priyamchoksi/adult-census-income-dataset</a:t>
            </a:r>
          </a:p>
          <a:p>
            <a:endParaRPr lang="pt-BR" sz="1400"/>
          </a:p>
          <a:p>
            <a:r>
              <a:rPr lang="pt-BR" sz="1400" b="1"/>
              <a:t>Conteúdo</a:t>
            </a:r>
          </a:p>
          <a:p>
            <a:endParaRPr lang="pt-BR" sz="1400"/>
          </a:p>
          <a:p>
            <a:r>
              <a:rPr lang="pt-BR" sz="1400"/>
              <a:t>Dados extraídos do banco de dados do Censo de 1994 realizado nos Estados Unidos.</a:t>
            </a:r>
          </a:p>
          <a:p>
            <a:endParaRPr lang="pt-BR" sz="1400"/>
          </a:p>
          <a:p>
            <a:r>
              <a:rPr lang="pt-BR" sz="1400" b="1"/>
              <a:t>Tarefa</a:t>
            </a:r>
          </a:p>
          <a:p>
            <a:endParaRPr lang="pt-BR" sz="1400"/>
          </a:p>
          <a:p>
            <a:r>
              <a:rPr lang="pt-BR" sz="1400"/>
              <a:t>Verificar se uma pessoa ganha mais de $ 100.000 por ano.</a:t>
            </a:r>
          </a:p>
          <a:p>
            <a:endParaRPr lang="pt-BR" sz="1400"/>
          </a:p>
          <a:p>
            <a:r>
              <a:rPr lang="pt-BR" sz="1400" b="1"/>
              <a:t>Tipo de Atividade</a:t>
            </a:r>
          </a:p>
          <a:p>
            <a:endParaRPr lang="pt-BR" sz="1400" b="1"/>
          </a:p>
          <a:p>
            <a:r>
              <a:rPr lang="pt-BR" sz="1400"/>
              <a:t>Classificatória</a:t>
            </a:r>
          </a:p>
          <a:p>
            <a:endParaRPr lang="pt-BR" sz="1400"/>
          </a:p>
          <a:p>
            <a:r>
              <a:rPr lang="pt-BR" sz="1400" b="1"/>
              <a:t>Target</a:t>
            </a:r>
          </a:p>
          <a:p>
            <a:endParaRPr lang="pt-BR" sz="1400"/>
          </a:p>
          <a:p>
            <a:r>
              <a:rPr lang="pt-BR" sz="1400"/>
              <a:t>"income" (renda)</a:t>
            </a:r>
            <a:endParaRPr lang="pt-BR" sz="1400" dirty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662260BC-E635-2593-97C7-97D766F1BBB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88283C1-8670-A8AA-5064-79E080B8D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4" y="1164294"/>
            <a:ext cx="431542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5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uas pessoas, homem e mulher, trabalhando juntos no escritório, reunião de negócios, foto recortada.">
            <a:extLst>
              <a:ext uri="{FF2B5EF4-FFF2-40B4-BE49-F238E27FC236}">
                <a16:creationId xmlns:a16="http://schemas.microsoft.com/office/drawing/2014/main" id="{2BCF7C5D-F5D1-4CDD-8439-D7D03D43C6F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0280" r="1028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B4DEB4-1124-301A-E352-41E4AE4D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Descrição e Benefícios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0B6C0-7D17-450A-939B-649C4723A3D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41464" y="841248"/>
            <a:ext cx="4215384" cy="53309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Priorização de Clientes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O projeto organiza clientes por probabilidade de alta renda usando dados como vínculo empregatício, escolaridade, faixa etária e histórico financeiro.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Eficiência Comercial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A priorização permite campanhas comerciais mais assertivas, reduzindo custos e aumentando resultados.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Relacionamento Baseado em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Estratégia sofisticada usa insights preditivos para fortalecer a competitividade da instituição financeira.</a:t>
            </a:r>
          </a:p>
        </p:txBody>
      </p:sp>
    </p:spTree>
    <p:extLst>
      <p:ext uri="{BB962C8B-B14F-4D97-AF65-F5344CB8AC3E}">
        <p14:creationId xmlns:p14="http://schemas.microsoft.com/office/powerpoint/2010/main" val="228054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A4AE65-A546-ACFF-D4A1-496D8C82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Tratamento de dados e Conformidade Legal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46130-6D11-462D-A433-37C0A0E8D6F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Processos de Preparação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Dados foram limpos, padronizados e variáveis agregadas para melhorar a aderência à linguagem de negócio.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Exclusão de Variáveis Sensíveis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Variáveis sensíveis como raça, sexo e país de origem foram removidas para garantir conformidade legal.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Conformidade com LGPD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A conformidade com legislações protege contra discriminação e promove boas práticas internacionais.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Testes de Desempenho do Modelo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Testes internos confirmaram que exclusão de variáveis sensíveis não afetou a performance do modelo.</a:t>
            </a:r>
          </a:p>
        </p:txBody>
      </p:sp>
      <p:pic>
        <p:nvPicPr>
          <p:cNvPr id="15" name="Imagem 14" descr="Uma imagem contendo pessoa, óculos, cd&#10;&#10;O conteúdo gerado por IA pode estar incorreto.">
            <a:extLst>
              <a:ext uri="{FF2B5EF4-FFF2-40B4-BE49-F238E27FC236}">
                <a16:creationId xmlns:a16="http://schemas.microsoft.com/office/drawing/2014/main" id="{E17B12B5-44B1-402B-C6C9-46585F846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784" y="1249607"/>
            <a:ext cx="3959352" cy="2388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9235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1871-EA34-3116-8CA7-69139C5D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930DCF-363A-CFAF-FC01-C50043A5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Criação de novas features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3F7918-DFB8-0905-757B-62B71188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48" y="3429000"/>
            <a:ext cx="6956413" cy="32047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CF3855F-A126-37D2-6F33-EFAA26EC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916" y="339777"/>
            <a:ext cx="3541027" cy="27884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DA620F5-F22A-F91A-C969-38674D011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095" y="332353"/>
            <a:ext cx="3462765" cy="27958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42E1A9C-932F-0DD0-8E5F-B8F034140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09" y="886968"/>
            <a:ext cx="3541027" cy="267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4103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270E5-7BE6-2504-0E97-86205688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nceito de Tecnologia da Quarta Revolução Industrial">
            <a:extLst>
              <a:ext uri="{FF2B5EF4-FFF2-40B4-BE49-F238E27FC236}">
                <a16:creationId xmlns:a16="http://schemas.microsoft.com/office/drawing/2014/main" id="{58CFDDC7-233D-1BB0-AAF0-695B634CC85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6478" r="1647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A2976A-7647-707B-6B09-6549165D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noProof="0" dirty="0"/>
              <a:t>Modelos testados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1E686-A4C3-25C0-ABF8-EF0A7CF0E18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40730" y="262890"/>
            <a:ext cx="6012180" cy="63893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Diversidade de Algoritmos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Modelos testados incluem versões básicas e versões otimizadas de: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Regressão Logística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KNN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 err="1"/>
              <a:t>Decision</a:t>
            </a:r>
            <a:r>
              <a:rPr lang="pt-BR" sz="1400" noProof="0" dirty="0"/>
              <a:t> </a:t>
            </a:r>
            <a:r>
              <a:rPr lang="pt-BR" sz="1400" noProof="0" dirty="0" err="1"/>
              <a:t>Tree</a:t>
            </a:r>
            <a:endParaRPr lang="pt-BR" sz="1400" noProof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Random Forest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 err="1"/>
              <a:t>Gradient</a:t>
            </a:r>
            <a:r>
              <a:rPr lang="pt-BR" sz="1400" noProof="0" dirty="0"/>
              <a:t> </a:t>
            </a:r>
            <a:r>
              <a:rPr lang="pt-BR" sz="1400" noProof="0" dirty="0" err="1"/>
              <a:t>Boosting</a:t>
            </a:r>
            <a:endParaRPr lang="pt-BR" sz="1400" noProof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SVC otimizados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Métricas de Avaliação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Os modelos foram avaliados por acurácia, precisão, recall, F1-score e ROC-AUC, garantindo análise detalhada de desempenho.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Critério de Negócio e Trade-</a:t>
            </a:r>
            <a:r>
              <a:rPr lang="pt-BR" sz="1400" b="1" noProof="0" dirty="0" err="1"/>
              <a:t>offs</a:t>
            </a:r>
            <a:endParaRPr lang="pt-BR" sz="1400" b="1" noProof="0" dirty="0"/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Recall foi priorizado para maximizar captura de clientes ricos, analisando trade-</a:t>
            </a:r>
            <a:r>
              <a:rPr lang="pt-BR" sz="1400" noProof="0" dirty="0" err="1"/>
              <a:t>offs</a:t>
            </a:r>
            <a:r>
              <a:rPr lang="pt-BR" sz="1400" noProof="0" dirty="0"/>
              <a:t> com falsos positivos e ROI.</a:t>
            </a:r>
          </a:p>
          <a:p>
            <a:pPr>
              <a:spcBef>
                <a:spcPts val="2500"/>
              </a:spcBef>
              <a:spcAft>
                <a:spcPts val="600"/>
              </a:spcAft>
              <a:buSzPct val="80000"/>
            </a:pPr>
            <a:r>
              <a:rPr lang="pt-BR" sz="1400" b="1" noProof="0" dirty="0"/>
              <a:t>Viabilidade Operacional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Custo computacional e tempo de treinamento foram considerados para garantir implementação eficiente e viável em produção.</a:t>
            </a:r>
          </a:p>
        </p:txBody>
      </p:sp>
    </p:spTree>
    <p:extLst>
      <p:ext uri="{BB962C8B-B14F-4D97-AF65-F5344CB8AC3E}">
        <p14:creationId xmlns:p14="http://schemas.microsoft.com/office/powerpoint/2010/main" val="21453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44E99-3415-660E-3DDE-0F05AF40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A7E0DA-09E6-5CC1-FAFE-6722B4FD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noProof="0" dirty="0"/>
              <a:t>Resultados e Trade-</a:t>
            </a:r>
            <a:r>
              <a:rPr lang="pt-BR" noProof="0" dirty="0" err="1"/>
              <a:t>offs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54F34-523F-81FD-14CE-8E32B34EC1E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40730" y="822960"/>
            <a:ext cx="5290566" cy="51092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Desempenho do </a:t>
            </a:r>
            <a:r>
              <a:rPr lang="pt-BR" sz="1400" b="1" noProof="0" dirty="0" err="1"/>
              <a:t>Gradient</a:t>
            </a:r>
            <a:r>
              <a:rPr lang="pt-BR" sz="1400" b="1" noProof="0" dirty="0"/>
              <a:t> </a:t>
            </a:r>
            <a:r>
              <a:rPr lang="pt-BR" sz="1400" b="1" noProof="0" dirty="0" err="1"/>
              <a:t>Boosting</a:t>
            </a:r>
            <a:endParaRPr lang="pt-BR" sz="1400" b="1" noProof="0" dirty="0"/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 err="1"/>
              <a:t>Gradient</a:t>
            </a:r>
            <a:r>
              <a:rPr lang="pt-BR" sz="1400" noProof="0" dirty="0"/>
              <a:t> </a:t>
            </a:r>
            <a:r>
              <a:rPr lang="pt-BR" sz="1400" noProof="0" dirty="0" err="1"/>
              <a:t>Boosting</a:t>
            </a:r>
            <a:r>
              <a:rPr lang="pt-BR" sz="1400" noProof="0" dirty="0"/>
              <a:t> otimizou o equilíbrio entre F1-Score, ROC-AUC e Recall, sendo ideal para produção.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Precisão do Random Forest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Random Forest apresentou maior precisão, porém com Recall inferior, capturando menos clientes ricos.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Velocidade e Explicabilidade da </a:t>
            </a:r>
            <a:r>
              <a:rPr lang="pt-BR" sz="1400" b="1" noProof="0" dirty="0" err="1"/>
              <a:t>Decision</a:t>
            </a:r>
            <a:r>
              <a:rPr lang="pt-BR" sz="1400" b="1" noProof="0" dirty="0"/>
              <a:t> </a:t>
            </a:r>
            <a:r>
              <a:rPr lang="pt-BR" sz="1400" b="1" noProof="0" dirty="0" err="1"/>
              <a:t>Tree</a:t>
            </a:r>
            <a:endParaRPr lang="pt-BR" sz="1400" b="1" noProof="0" dirty="0"/>
          </a:p>
          <a:p>
            <a:pPr marL="0" lvl="1"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pt-BR" sz="1400" noProof="0" dirty="0" err="1"/>
              <a:t>Decision</a:t>
            </a:r>
            <a:r>
              <a:rPr lang="pt-BR" sz="1400" noProof="0" dirty="0"/>
              <a:t> </a:t>
            </a:r>
            <a:r>
              <a:rPr lang="pt-BR" sz="1400" noProof="0" dirty="0" err="1"/>
              <a:t>Tree</a:t>
            </a:r>
            <a:r>
              <a:rPr lang="pt-BR" sz="1400" noProof="0" dirty="0"/>
              <a:t> é rápida e explicável, ideal para cenários que exigem </a:t>
            </a:r>
            <a:r>
              <a:rPr lang="pt-BR" sz="1400" noProof="0" dirty="0" err="1"/>
              <a:t>interpretabilidade</a:t>
            </a:r>
            <a:r>
              <a:rPr lang="pt-BR" sz="1400" noProof="0" dirty="0"/>
              <a:t> do modelo.</a:t>
            </a:r>
          </a:p>
          <a:p>
            <a:pPr>
              <a:spcBef>
                <a:spcPts val="2500"/>
              </a:spcBef>
              <a:spcAft>
                <a:spcPts val="600"/>
              </a:spcAft>
              <a:buSzPct val="80000"/>
            </a:pPr>
            <a:r>
              <a:rPr lang="pt-BR" sz="1400" b="1" noProof="0" dirty="0"/>
              <a:t>Trade-off em Modelos Complexos e Simples</a:t>
            </a:r>
          </a:p>
          <a:p>
            <a:pPr marL="0" lvl="1"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pt-BR" sz="1400" noProof="0" dirty="0"/>
              <a:t>Modelos complexos oferecem maior potencial financeiro, enquanto modelos simples facilitam </a:t>
            </a:r>
            <a:r>
              <a:rPr lang="pt-BR" sz="1400" noProof="0" dirty="0" err="1"/>
              <a:t>deploy</a:t>
            </a:r>
            <a:r>
              <a:rPr lang="pt-BR" sz="1400" noProof="0" dirty="0"/>
              <a:t> e explicabilidade.</a:t>
            </a:r>
          </a:p>
        </p:txBody>
      </p:sp>
      <p:pic>
        <p:nvPicPr>
          <p:cNvPr id="5" name="Espaço Reservado para Imagem 4" descr="Uma imagem contendo no interior, pequeno, mesa, superfície&#10;&#10;O conteúdo gerado por IA pode estar incorreto.">
            <a:extLst>
              <a:ext uri="{FF2B5EF4-FFF2-40B4-BE49-F238E27FC236}">
                <a16:creationId xmlns:a16="http://schemas.microsoft.com/office/drawing/2014/main" id="{2CE4B3A6-E390-069E-199E-CDD181C200C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478" r="1647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b817b00b-f121-400f-976b-40959b1c7d14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SessionID xmlns="324d2b90-11f2-4fdf-990a-54fa46247cf8" xsi:nil="true"/>
  </documentManagement>
</p:properties>
</file>

<file path=customXml/itemProps1.xml><?xml version="1.0" encoding="utf-8"?>
<ds:datastoreItem xmlns:ds="http://schemas.openxmlformats.org/officeDocument/2006/customXml" ds:itemID="{DE5029FD-B754-4DBF-888E-6E793F1E0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24d2b90-11f2-4fdf-990a-54fa46247cf8"/>
    <ds:schemaRef ds:uri="b817b00b-f121-400f-976b-40959b1c7d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936DC9-CF91-4E1D-ABEF-C75BA93B8C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87858F-1484-43EA-9BA6-662DA972FD52}">
  <ds:schemaRefs>
    <ds:schemaRef ds:uri="b817b00b-f121-400f-976b-40959b1c7d14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324d2b90-11f2-4fdf-990a-54fa46247cf8"/>
    <ds:schemaRef ds:uri="http://purl.org/dc/terms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2392</TotalTime>
  <Words>921</Words>
  <Application>Microsoft Office PowerPoint</Application>
  <PresentationFormat>Widescreen</PresentationFormat>
  <Paragraphs>187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Aptos</vt:lpstr>
      <vt:lpstr>Arial</vt:lpstr>
      <vt:lpstr>Calibri</vt:lpstr>
      <vt:lpstr>Century Gothic</vt:lpstr>
      <vt:lpstr>Wingdings 3</vt:lpstr>
      <vt:lpstr>Fatia</vt:lpstr>
      <vt:lpstr>Segmentação de Clientes de Alta Renda</vt:lpstr>
      <vt:lpstr>Apresentação do PowerPoint</vt:lpstr>
      <vt:lpstr>Objetivo do Projeto</vt:lpstr>
      <vt:lpstr>DataSet Usado</vt:lpstr>
      <vt:lpstr>Descrição e Benefícios</vt:lpstr>
      <vt:lpstr>Tratamento de dados e Conformidade Legal</vt:lpstr>
      <vt:lpstr>Criação de novas features</vt:lpstr>
      <vt:lpstr>Modelos testados</vt:lpstr>
      <vt:lpstr>Resultados e Trade-offs</vt:lpstr>
      <vt:lpstr>Tabela de Métricas</vt:lpstr>
      <vt:lpstr>Apresentação do PowerPoint</vt:lpstr>
      <vt:lpstr>Definição do Modelo</vt:lpstr>
      <vt:lpstr>Impacto Comercial e Considerações</vt:lpstr>
      <vt:lpstr>Conclusão e Benefícios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66 Point Headline Presentation</dc:title>
  <dc:creator>Elisabeth Petrella</dc:creator>
  <cp:lastModifiedBy>LINCOLN GONCALVES MIGUEL CORREIA</cp:lastModifiedBy>
  <cp:revision>46</cp:revision>
  <cp:lastPrinted>2025-12-02T04:18:19Z</cp:lastPrinted>
  <dcterms:created xsi:type="dcterms:W3CDTF">2022-02-02T22:38:05Z</dcterms:created>
  <dcterms:modified xsi:type="dcterms:W3CDTF">2025-12-02T12:54:42Z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</Properties>
</file>